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33"/>
  </p:notesMasterIdLst>
  <p:sldIdLst>
    <p:sldId id="659" r:id="rId2"/>
    <p:sldId id="664" r:id="rId3"/>
    <p:sldId id="687" r:id="rId4"/>
    <p:sldId id="688" r:id="rId5"/>
    <p:sldId id="660" r:id="rId6"/>
    <p:sldId id="665" r:id="rId7"/>
    <p:sldId id="666" r:id="rId8"/>
    <p:sldId id="667" r:id="rId9"/>
    <p:sldId id="668" r:id="rId10"/>
    <p:sldId id="669" r:id="rId11"/>
    <p:sldId id="670" r:id="rId12"/>
    <p:sldId id="671" r:id="rId13"/>
    <p:sldId id="672" r:id="rId14"/>
    <p:sldId id="673" r:id="rId15"/>
    <p:sldId id="829" r:id="rId16"/>
    <p:sldId id="830" r:id="rId17"/>
    <p:sldId id="674" r:id="rId18"/>
    <p:sldId id="675" r:id="rId19"/>
    <p:sldId id="676" r:id="rId20"/>
    <p:sldId id="677" r:id="rId21"/>
    <p:sldId id="678" r:id="rId22"/>
    <p:sldId id="679" r:id="rId23"/>
    <p:sldId id="680" r:id="rId24"/>
    <p:sldId id="681" r:id="rId25"/>
    <p:sldId id="682" r:id="rId26"/>
    <p:sldId id="683" r:id="rId27"/>
    <p:sldId id="684" r:id="rId28"/>
    <p:sldId id="685" r:id="rId29"/>
    <p:sldId id="686" r:id="rId30"/>
    <p:sldId id="689" r:id="rId31"/>
    <p:sldId id="704"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CDD7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7" autoAdjust="0"/>
    <p:restoredTop sz="94660"/>
  </p:normalViewPr>
  <p:slideViewPr>
    <p:cSldViewPr snapToGrid="0">
      <p:cViewPr varScale="1">
        <p:scale>
          <a:sx n="87" d="100"/>
          <a:sy n="87" d="100"/>
        </p:scale>
        <p:origin x="990" y="9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shidhar Sathyanarayana" userId="193b6338a3e54740" providerId="LiveId" clId="{49308BBE-B673-4129-9CCC-777626011023}"/>
    <pc:docChg chg="custSel modSld">
      <pc:chgData name="Shashidhar Sathyanarayana" userId="193b6338a3e54740" providerId="LiveId" clId="{49308BBE-B673-4129-9CCC-777626011023}" dt="2020-01-15T23:11:20.328" v="28" actId="478"/>
      <pc:docMkLst>
        <pc:docMk/>
      </pc:docMkLst>
      <pc:sldChg chg="delSp delAnim">
        <pc:chgData name="Shashidhar Sathyanarayana" userId="193b6338a3e54740" providerId="LiveId" clId="{49308BBE-B673-4129-9CCC-777626011023}" dt="2020-01-15T23:10:47.365" v="0" actId="478"/>
        <pc:sldMkLst>
          <pc:docMk/>
          <pc:sldMk cId="3664323115" sldId="659"/>
        </pc:sldMkLst>
        <pc:spChg chg="del">
          <ac:chgData name="Shashidhar Sathyanarayana" userId="193b6338a3e54740" providerId="LiveId" clId="{49308BBE-B673-4129-9CCC-777626011023}" dt="2020-01-15T23:10:47.365" v="0" actId="478"/>
          <ac:spMkLst>
            <pc:docMk/>
            <pc:sldMk cId="3664323115" sldId="659"/>
            <ac:spMk id="5" creationId="{3349AB0E-132C-4C09-A9BB-EA7B82234199}"/>
          </ac:spMkLst>
        </pc:spChg>
      </pc:sldChg>
      <pc:sldChg chg="delSp delAnim">
        <pc:chgData name="Shashidhar Sathyanarayana" userId="193b6338a3e54740" providerId="LiveId" clId="{49308BBE-B673-4129-9CCC-777626011023}" dt="2020-01-15T23:10:53.803" v="4" actId="478"/>
        <pc:sldMkLst>
          <pc:docMk/>
          <pc:sldMk cId="1154895028" sldId="660"/>
        </pc:sldMkLst>
        <pc:spChg chg="del">
          <ac:chgData name="Shashidhar Sathyanarayana" userId="193b6338a3e54740" providerId="LiveId" clId="{49308BBE-B673-4129-9CCC-777626011023}" dt="2020-01-15T23:10:53.803" v="4" actId="478"/>
          <ac:spMkLst>
            <pc:docMk/>
            <pc:sldMk cId="1154895028" sldId="660"/>
            <ac:spMk id="5" creationId="{2F6635DB-9212-4A1D-B61D-E4EEEEB0217B}"/>
          </ac:spMkLst>
        </pc:spChg>
      </pc:sldChg>
      <pc:sldChg chg="delSp delAnim">
        <pc:chgData name="Shashidhar Sathyanarayana" userId="193b6338a3e54740" providerId="LiveId" clId="{49308BBE-B673-4129-9CCC-777626011023}" dt="2020-01-15T23:10:49.946" v="1" actId="478"/>
        <pc:sldMkLst>
          <pc:docMk/>
          <pc:sldMk cId="1549555150" sldId="664"/>
        </pc:sldMkLst>
        <pc:spChg chg="del">
          <ac:chgData name="Shashidhar Sathyanarayana" userId="193b6338a3e54740" providerId="LiveId" clId="{49308BBE-B673-4129-9CCC-777626011023}" dt="2020-01-15T23:10:49.946" v="1" actId="478"/>
          <ac:spMkLst>
            <pc:docMk/>
            <pc:sldMk cId="1549555150" sldId="664"/>
            <ac:spMk id="15" creationId="{DE537578-F165-4C57-AE7B-C0BA310D6311}"/>
          </ac:spMkLst>
        </pc:spChg>
      </pc:sldChg>
      <pc:sldChg chg="delSp delAnim">
        <pc:chgData name="Shashidhar Sathyanarayana" userId="193b6338a3e54740" providerId="LiveId" clId="{49308BBE-B673-4129-9CCC-777626011023}" dt="2020-01-15T23:10:54.994" v="5" actId="478"/>
        <pc:sldMkLst>
          <pc:docMk/>
          <pc:sldMk cId="991621988" sldId="665"/>
        </pc:sldMkLst>
        <pc:spChg chg="del">
          <ac:chgData name="Shashidhar Sathyanarayana" userId="193b6338a3e54740" providerId="LiveId" clId="{49308BBE-B673-4129-9CCC-777626011023}" dt="2020-01-15T23:10:54.994" v="5" actId="478"/>
          <ac:spMkLst>
            <pc:docMk/>
            <pc:sldMk cId="991621988" sldId="665"/>
            <ac:spMk id="12" creationId="{8966C401-A8F8-4515-B838-05803B4B9EFD}"/>
          </ac:spMkLst>
        </pc:spChg>
      </pc:sldChg>
      <pc:sldChg chg="delSp delAnim">
        <pc:chgData name="Shashidhar Sathyanarayana" userId="193b6338a3e54740" providerId="LiveId" clId="{49308BBE-B673-4129-9CCC-777626011023}" dt="2020-01-15T23:10:56.181" v="6" actId="478"/>
        <pc:sldMkLst>
          <pc:docMk/>
          <pc:sldMk cId="3563638643" sldId="666"/>
        </pc:sldMkLst>
        <pc:spChg chg="del">
          <ac:chgData name="Shashidhar Sathyanarayana" userId="193b6338a3e54740" providerId="LiveId" clId="{49308BBE-B673-4129-9CCC-777626011023}" dt="2020-01-15T23:10:56.181" v="6" actId="478"/>
          <ac:spMkLst>
            <pc:docMk/>
            <pc:sldMk cId="3563638643" sldId="666"/>
            <ac:spMk id="6" creationId="{724E7234-51DA-47FC-802A-B94A2A6B5288}"/>
          </ac:spMkLst>
        </pc:spChg>
      </pc:sldChg>
      <pc:sldChg chg="delSp delAnim">
        <pc:chgData name="Shashidhar Sathyanarayana" userId="193b6338a3e54740" providerId="LiveId" clId="{49308BBE-B673-4129-9CCC-777626011023}" dt="2020-01-15T23:10:57.336" v="7" actId="478"/>
        <pc:sldMkLst>
          <pc:docMk/>
          <pc:sldMk cId="1435959142" sldId="667"/>
        </pc:sldMkLst>
        <pc:spChg chg="del">
          <ac:chgData name="Shashidhar Sathyanarayana" userId="193b6338a3e54740" providerId="LiveId" clId="{49308BBE-B673-4129-9CCC-777626011023}" dt="2020-01-15T23:10:57.336" v="7" actId="478"/>
          <ac:spMkLst>
            <pc:docMk/>
            <pc:sldMk cId="1435959142" sldId="667"/>
            <ac:spMk id="19" creationId="{BC39A853-0882-4F7F-9BA7-92687E4C73E2}"/>
          </ac:spMkLst>
        </pc:spChg>
      </pc:sldChg>
      <pc:sldChg chg="delSp delAnim">
        <pc:chgData name="Shashidhar Sathyanarayana" userId="193b6338a3e54740" providerId="LiveId" clId="{49308BBE-B673-4129-9CCC-777626011023}" dt="2020-01-15T23:10:58.472" v="8" actId="478"/>
        <pc:sldMkLst>
          <pc:docMk/>
          <pc:sldMk cId="3003280813" sldId="668"/>
        </pc:sldMkLst>
        <pc:spChg chg="del">
          <ac:chgData name="Shashidhar Sathyanarayana" userId="193b6338a3e54740" providerId="LiveId" clId="{49308BBE-B673-4129-9CCC-777626011023}" dt="2020-01-15T23:10:58.472" v="8" actId="478"/>
          <ac:spMkLst>
            <pc:docMk/>
            <pc:sldMk cId="3003280813" sldId="668"/>
            <ac:spMk id="5" creationId="{11599959-9690-4B24-81FD-7F2AFCE8EC44}"/>
          </ac:spMkLst>
        </pc:spChg>
      </pc:sldChg>
      <pc:sldChg chg="delSp delAnim">
        <pc:chgData name="Shashidhar Sathyanarayana" userId="193b6338a3e54740" providerId="LiveId" clId="{49308BBE-B673-4129-9CCC-777626011023}" dt="2020-01-15T23:10:59.561" v="9" actId="478"/>
        <pc:sldMkLst>
          <pc:docMk/>
          <pc:sldMk cId="282962777" sldId="669"/>
        </pc:sldMkLst>
        <pc:spChg chg="del">
          <ac:chgData name="Shashidhar Sathyanarayana" userId="193b6338a3e54740" providerId="LiveId" clId="{49308BBE-B673-4129-9CCC-777626011023}" dt="2020-01-15T23:10:59.561" v="9" actId="478"/>
          <ac:spMkLst>
            <pc:docMk/>
            <pc:sldMk cId="282962777" sldId="669"/>
            <ac:spMk id="19" creationId="{1D1087C2-43FA-4428-A84C-84DFA06C8B56}"/>
          </ac:spMkLst>
        </pc:spChg>
      </pc:sldChg>
      <pc:sldChg chg="delSp delAnim">
        <pc:chgData name="Shashidhar Sathyanarayana" userId="193b6338a3e54740" providerId="LiveId" clId="{49308BBE-B673-4129-9CCC-777626011023}" dt="2020-01-15T23:11:00.656" v="10" actId="478"/>
        <pc:sldMkLst>
          <pc:docMk/>
          <pc:sldMk cId="312291883" sldId="670"/>
        </pc:sldMkLst>
        <pc:spChg chg="del">
          <ac:chgData name="Shashidhar Sathyanarayana" userId="193b6338a3e54740" providerId="LiveId" clId="{49308BBE-B673-4129-9CCC-777626011023}" dt="2020-01-15T23:11:00.656" v="10" actId="478"/>
          <ac:spMkLst>
            <pc:docMk/>
            <pc:sldMk cId="312291883" sldId="670"/>
            <ac:spMk id="35" creationId="{432C1BAA-D763-463A-8DAE-40D499322713}"/>
          </ac:spMkLst>
        </pc:spChg>
      </pc:sldChg>
      <pc:sldChg chg="delSp delAnim">
        <pc:chgData name="Shashidhar Sathyanarayana" userId="193b6338a3e54740" providerId="LiveId" clId="{49308BBE-B673-4129-9CCC-777626011023}" dt="2020-01-15T23:11:01.760" v="11" actId="478"/>
        <pc:sldMkLst>
          <pc:docMk/>
          <pc:sldMk cId="1233930725" sldId="671"/>
        </pc:sldMkLst>
        <pc:spChg chg="del">
          <ac:chgData name="Shashidhar Sathyanarayana" userId="193b6338a3e54740" providerId="LiveId" clId="{49308BBE-B673-4129-9CCC-777626011023}" dt="2020-01-15T23:11:01.760" v="11" actId="478"/>
          <ac:spMkLst>
            <pc:docMk/>
            <pc:sldMk cId="1233930725" sldId="671"/>
            <ac:spMk id="17" creationId="{3027B545-5AB1-4BBD-886B-291DE842D8FD}"/>
          </ac:spMkLst>
        </pc:spChg>
      </pc:sldChg>
      <pc:sldChg chg="delSp delAnim">
        <pc:chgData name="Shashidhar Sathyanarayana" userId="193b6338a3e54740" providerId="LiveId" clId="{49308BBE-B673-4129-9CCC-777626011023}" dt="2020-01-15T23:11:02.888" v="12" actId="478"/>
        <pc:sldMkLst>
          <pc:docMk/>
          <pc:sldMk cId="3605304397" sldId="672"/>
        </pc:sldMkLst>
        <pc:spChg chg="del">
          <ac:chgData name="Shashidhar Sathyanarayana" userId="193b6338a3e54740" providerId="LiveId" clId="{49308BBE-B673-4129-9CCC-777626011023}" dt="2020-01-15T23:11:02.888" v="12" actId="478"/>
          <ac:spMkLst>
            <pc:docMk/>
            <pc:sldMk cId="3605304397" sldId="672"/>
            <ac:spMk id="8" creationId="{64EFD05E-AEAE-476F-81C1-0C50A55A8EA5}"/>
          </ac:spMkLst>
        </pc:spChg>
      </pc:sldChg>
      <pc:sldChg chg="delSp delAnim">
        <pc:chgData name="Shashidhar Sathyanarayana" userId="193b6338a3e54740" providerId="LiveId" clId="{49308BBE-B673-4129-9CCC-777626011023}" dt="2020-01-15T23:11:03.968" v="13" actId="478"/>
        <pc:sldMkLst>
          <pc:docMk/>
          <pc:sldMk cId="2150580821" sldId="673"/>
        </pc:sldMkLst>
        <pc:spChg chg="del">
          <ac:chgData name="Shashidhar Sathyanarayana" userId="193b6338a3e54740" providerId="LiveId" clId="{49308BBE-B673-4129-9CCC-777626011023}" dt="2020-01-15T23:11:03.968" v="13" actId="478"/>
          <ac:spMkLst>
            <pc:docMk/>
            <pc:sldMk cId="2150580821" sldId="673"/>
            <ac:spMk id="15" creationId="{8889D407-A6DC-491E-8CE5-06BBC4E07151}"/>
          </ac:spMkLst>
        </pc:spChg>
      </pc:sldChg>
      <pc:sldChg chg="delSp delAnim">
        <pc:chgData name="Shashidhar Sathyanarayana" userId="193b6338a3e54740" providerId="LiveId" clId="{49308BBE-B673-4129-9CCC-777626011023}" dt="2020-01-15T23:11:07.298" v="16" actId="478"/>
        <pc:sldMkLst>
          <pc:docMk/>
          <pc:sldMk cId="1585937002" sldId="674"/>
        </pc:sldMkLst>
        <pc:spChg chg="del">
          <ac:chgData name="Shashidhar Sathyanarayana" userId="193b6338a3e54740" providerId="LiveId" clId="{49308BBE-B673-4129-9CCC-777626011023}" dt="2020-01-15T23:11:07.298" v="16" actId="478"/>
          <ac:spMkLst>
            <pc:docMk/>
            <pc:sldMk cId="1585937002" sldId="674"/>
            <ac:spMk id="8" creationId="{A95534E9-B37E-4E71-BE19-B665101CA105}"/>
          </ac:spMkLst>
        </pc:spChg>
      </pc:sldChg>
      <pc:sldChg chg="delSp delAnim">
        <pc:chgData name="Shashidhar Sathyanarayana" userId="193b6338a3e54740" providerId="LiveId" clId="{49308BBE-B673-4129-9CCC-777626011023}" dt="2020-01-15T23:11:08.381" v="17" actId="478"/>
        <pc:sldMkLst>
          <pc:docMk/>
          <pc:sldMk cId="3029691922" sldId="675"/>
        </pc:sldMkLst>
        <pc:spChg chg="del">
          <ac:chgData name="Shashidhar Sathyanarayana" userId="193b6338a3e54740" providerId="LiveId" clId="{49308BBE-B673-4129-9CCC-777626011023}" dt="2020-01-15T23:11:08.381" v="17" actId="478"/>
          <ac:spMkLst>
            <pc:docMk/>
            <pc:sldMk cId="3029691922" sldId="675"/>
            <ac:spMk id="27" creationId="{DF04ED25-01F0-4DC2-A7D3-85C511542DC7}"/>
          </ac:spMkLst>
        </pc:spChg>
      </pc:sldChg>
      <pc:sldChg chg="delSp delAnim">
        <pc:chgData name="Shashidhar Sathyanarayana" userId="193b6338a3e54740" providerId="LiveId" clId="{49308BBE-B673-4129-9CCC-777626011023}" dt="2020-01-15T23:11:09.424" v="18" actId="478"/>
        <pc:sldMkLst>
          <pc:docMk/>
          <pc:sldMk cId="1886863156" sldId="676"/>
        </pc:sldMkLst>
        <pc:spChg chg="del">
          <ac:chgData name="Shashidhar Sathyanarayana" userId="193b6338a3e54740" providerId="LiveId" clId="{49308BBE-B673-4129-9CCC-777626011023}" dt="2020-01-15T23:11:09.424" v="18" actId="478"/>
          <ac:spMkLst>
            <pc:docMk/>
            <pc:sldMk cId="1886863156" sldId="676"/>
            <ac:spMk id="6" creationId="{B7D612EB-1B30-4D96-8FDF-C1AD779BB351}"/>
          </ac:spMkLst>
        </pc:spChg>
      </pc:sldChg>
      <pc:sldChg chg="delSp delAnim">
        <pc:chgData name="Shashidhar Sathyanarayana" userId="193b6338a3e54740" providerId="LiveId" clId="{49308BBE-B673-4129-9CCC-777626011023}" dt="2020-01-15T23:11:10.448" v="19" actId="478"/>
        <pc:sldMkLst>
          <pc:docMk/>
          <pc:sldMk cId="2379162963" sldId="677"/>
        </pc:sldMkLst>
        <pc:spChg chg="del">
          <ac:chgData name="Shashidhar Sathyanarayana" userId="193b6338a3e54740" providerId="LiveId" clId="{49308BBE-B673-4129-9CCC-777626011023}" dt="2020-01-15T23:11:10.448" v="19" actId="478"/>
          <ac:spMkLst>
            <pc:docMk/>
            <pc:sldMk cId="2379162963" sldId="677"/>
            <ac:spMk id="13" creationId="{55908E22-9E7C-4377-B8C4-C555D915094F}"/>
          </ac:spMkLst>
        </pc:spChg>
      </pc:sldChg>
      <pc:sldChg chg="delSp delAnim">
        <pc:chgData name="Shashidhar Sathyanarayana" userId="193b6338a3e54740" providerId="LiveId" clId="{49308BBE-B673-4129-9CCC-777626011023}" dt="2020-01-15T23:11:11.482" v="20" actId="478"/>
        <pc:sldMkLst>
          <pc:docMk/>
          <pc:sldMk cId="29430112" sldId="678"/>
        </pc:sldMkLst>
        <pc:spChg chg="del">
          <ac:chgData name="Shashidhar Sathyanarayana" userId="193b6338a3e54740" providerId="LiveId" clId="{49308BBE-B673-4129-9CCC-777626011023}" dt="2020-01-15T23:11:11.482" v="20" actId="478"/>
          <ac:spMkLst>
            <pc:docMk/>
            <pc:sldMk cId="29430112" sldId="678"/>
            <ac:spMk id="22" creationId="{EE9D812A-E315-4F07-97FE-95ADE63B8237}"/>
          </ac:spMkLst>
        </pc:spChg>
      </pc:sldChg>
      <pc:sldChg chg="delSp delAnim">
        <pc:chgData name="Shashidhar Sathyanarayana" userId="193b6338a3e54740" providerId="LiveId" clId="{49308BBE-B673-4129-9CCC-777626011023}" dt="2020-01-15T23:11:12.497" v="21" actId="478"/>
        <pc:sldMkLst>
          <pc:docMk/>
          <pc:sldMk cId="142001493" sldId="679"/>
        </pc:sldMkLst>
        <pc:spChg chg="del">
          <ac:chgData name="Shashidhar Sathyanarayana" userId="193b6338a3e54740" providerId="LiveId" clId="{49308BBE-B673-4129-9CCC-777626011023}" dt="2020-01-15T23:11:12.497" v="21" actId="478"/>
          <ac:spMkLst>
            <pc:docMk/>
            <pc:sldMk cId="142001493" sldId="679"/>
            <ac:spMk id="10" creationId="{CD57D587-DBAC-47F0-B05F-E70BB88E20C5}"/>
          </ac:spMkLst>
        </pc:spChg>
      </pc:sldChg>
      <pc:sldChg chg="delSp delAnim">
        <pc:chgData name="Shashidhar Sathyanarayana" userId="193b6338a3e54740" providerId="LiveId" clId="{49308BBE-B673-4129-9CCC-777626011023}" dt="2020-01-15T23:11:13.521" v="22" actId="478"/>
        <pc:sldMkLst>
          <pc:docMk/>
          <pc:sldMk cId="3593860701" sldId="680"/>
        </pc:sldMkLst>
        <pc:spChg chg="del">
          <ac:chgData name="Shashidhar Sathyanarayana" userId="193b6338a3e54740" providerId="LiveId" clId="{49308BBE-B673-4129-9CCC-777626011023}" dt="2020-01-15T23:11:13.521" v="22" actId="478"/>
          <ac:spMkLst>
            <pc:docMk/>
            <pc:sldMk cId="3593860701" sldId="680"/>
            <ac:spMk id="30" creationId="{7E43B1E0-F3ED-4B3E-A987-EAC5812AAAEC}"/>
          </ac:spMkLst>
        </pc:spChg>
      </pc:sldChg>
      <pc:sldChg chg="delSp delAnim">
        <pc:chgData name="Shashidhar Sathyanarayana" userId="193b6338a3e54740" providerId="LiveId" clId="{49308BBE-B673-4129-9CCC-777626011023}" dt="2020-01-15T23:11:14.537" v="23" actId="478"/>
        <pc:sldMkLst>
          <pc:docMk/>
          <pc:sldMk cId="4120950902" sldId="681"/>
        </pc:sldMkLst>
        <pc:spChg chg="del">
          <ac:chgData name="Shashidhar Sathyanarayana" userId="193b6338a3e54740" providerId="LiveId" clId="{49308BBE-B673-4129-9CCC-777626011023}" dt="2020-01-15T23:11:14.537" v="23" actId="478"/>
          <ac:spMkLst>
            <pc:docMk/>
            <pc:sldMk cId="4120950902" sldId="681"/>
            <ac:spMk id="20" creationId="{7DA60E60-8BBD-4713-B040-EAFBC78BC27A}"/>
          </ac:spMkLst>
        </pc:spChg>
      </pc:sldChg>
      <pc:sldChg chg="delSp delAnim">
        <pc:chgData name="Shashidhar Sathyanarayana" userId="193b6338a3e54740" providerId="LiveId" clId="{49308BBE-B673-4129-9CCC-777626011023}" dt="2020-01-15T23:11:15.560" v="24" actId="478"/>
        <pc:sldMkLst>
          <pc:docMk/>
          <pc:sldMk cId="1113432322" sldId="682"/>
        </pc:sldMkLst>
        <pc:spChg chg="del">
          <ac:chgData name="Shashidhar Sathyanarayana" userId="193b6338a3e54740" providerId="LiveId" clId="{49308BBE-B673-4129-9CCC-777626011023}" dt="2020-01-15T23:11:15.560" v="24" actId="478"/>
          <ac:spMkLst>
            <pc:docMk/>
            <pc:sldMk cId="1113432322" sldId="682"/>
            <ac:spMk id="12" creationId="{927EEE48-B9B6-413D-B8C4-719AD70145A6}"/>
          </ac:spMkLst>
        </pc:spChg>
      </pc:sldChg>
      <pc:sldChg chg="delSp delAnim">
        <pc:chgData name="Shashidhar Sathyanarayana" userId="193b6338a3e54740" providerId="LiveId" clId="{49308BBE-B673-4129-9CCC-777626011023}" dt="2020-01-15T23:11:16.690" v="25" actId="478"/>
        <pc:sldMkLst>
          <pc:docMk/>
          <pc:sldMk cId="3879759933" sldId="683"/>
        </pc:sldMkLst>
        <pc:spChg chg="del">
          <ac:chgData name="Shashidhar Sathyanarayana" userId="193b6338a3e54740" providerId="LiveId" clId="{49308BBE-B673-4129-9CCC-777626011023}" dt="2020-01-15T23:11:16.690" v="25" actId="478"/>
          <ac:spMkLst>
            <pc:docMk/>
            <pc:sldMk cId="3879759933" sldId="683"/>
            <ac:spMk id="46" creationId="{7FDE1445-3AC6-495E-8FD5-E7BF20C50BBE}"/>
          </ac:spMkLst>
        </pc:spChg>
      </pc:sldChg>
      <pc:sldChg chg="delSp delAnim">
        <pc:chgData name="Shashidhar Sathyanarayana" userId="193b6338a3e54740" providerId="LiveId" clId="{49308BBE-B673-4129-9CCC-777626011023}" dt="2020-01-15T23:11:17.708" v="26" actId="478"/>
        <pc:sldMkLst>
          <pc:docMk/>
          <pc:sldMk cId="1127462461" sldId="684"/>
        </pc:sldMkLst>
        <pc:spChg chg="del">
          <ac:chgData name="Shashidhar Sathyanarayana" userId="193b6338a3e54740" providerId="LiveId" clId="{49308BBE-B673-4129-9CCC-777626011023}" dt="2020-01-15T23:11:17.708" v="26" actId="478"/>
          <ac:spMkLst>
            <pc:docMk/>
            <pc:sldMk cId="1127462461" sldId="684"/>
            <ac:spMk id="5" creationId="{650FA2D3-E091-46B9-8F23-480E3A910858}"/>
          </ac:spMkLst>
        </pc:spChg>
      </pc:sldChg>
      <pc:sldChg chg="delSp delAnim">
        <pc:chgData name="Shashidhar Sathyanarayana" userId="193b6338a3e54740" providerId="LiveId" clId="{49308BBE-B673-4129-9CCC-777626011023}" dt="2020-01-15T23:11:19.003" v="27" actId="478"/>
        <pc:sldMkLst>
          <pc:docMk/>
          <pc:sldMk cId="3595833330" sldId="685"/>
        </pc:sldMkLst>
        <pc:spChg chg="del">
          <ac:chgData name="Shashidhar Sathyanarayana" userId="193b6338a3e54740" providerId="LiveId" clId="{49308BBE-B673-4129-9CCC-777626011023}" dt="2020-01-15T23:11:19.003" v="27" actId="478"/>
          <ac:spMkLst>
            <pc:docMk/>
            <pc:sldMk cId="3595833330" sldId="685"/>
            <ac:spMk id="18" creationId="{3BF03761-F0F7-462C-A738-9224CE94A6B4}"/>
          </ac:spMkLst>
        </pc:spChg>
      </pc:sldChg>
      <pc:sldChg chg="delSp delAnim">
        <pc:chgData name="Shashidhar Sathyanarayana" userId="193b6338a3e54740" providerId="LiveId" clId="{49308BBE-B673-4129-9CCC-777626011023}" dt="2020-01-15T23:11:20.328" v="28" actId="478"/>
        <pc:sldMkLst>
          <pc:docMk/>
          <pc:sldMk cId="893198066" sldId="686"/>
        </pc:sldMkLst>
        <pc:spChg chg="del">
          <ac:chgData name="Shashidhar Sathyanarayana" userId="193b6338a3e54740" providerId="LiveId" clId="{49308BBE-B673-4129-9CCC-777626011023}" dt="2020-01-15T23:11:20.328" v="28" actId="478"/>
          <ac:spMkLst>
            <pc:docMk/>
            <pc:sldMk cId="893198066" sldId="686"/>
            <ac:spMk id="14" creationId="{6F123671-291B-41F4-B923-5A161A58A751}"/>
          </ac:spMkLst>
        </pc:spChg>
      </pc:sldChg>
      <pc:sldChg chg="delSp delAnim">
        <pc:chgData name="Shashidhar Sathyanarayana" userId="193b6338a3e54740" providerId="LiveId" clId="{49308BBE-B673-4129-9CCC-777626011023}" dt="2020-01-15T23:10:51.164" v="2" actId="478"/>
        <pc:sldMkLst>
          <pc:docMk/>
          <pc:sldMk cId="3031136667" sldId="687"/>
        </pc:sldMkLst>
        <pc:spChg chg="del">
          <ac:chgData name="Shashidhar Sathyanarayana" userId="193b6338a3e54740" providerId="LiveId" clId="{49308BBE-B673-4129-9CCC-777626011023}" dt="2020-01-15T23:10:51.164" v="2" actId="478"/>
          <ac:spMkLst>
            <pc:docMk/>
            <pc:sldMk cId="3031136667" sldId="687"/>
            <ac:spMk id="4" creationId="{CD5EB8E6-99E6-4A06-AE68-29F9E1CB8609}"/>
          </ac:spMkLst>
        </pc:spChg>
      </pc:sldChg>
      <pc:sldChg chg="delSp delAnim">
        <pc:chgData name="Shashidhar Sathyanarayana" userId="193b6338a3e54740" providerId="LiveId" clId="{49308BBE-B673-4129-9CCC-777626011023}" dt="2020-01-15T23:10:52.564" v="3" actId="478"/>
        <pc:sldMkLst>
          <pc:docMk/>
          <pc:sldMk cId="1676824572" sldId="688"/>
        </pc:sldMkLst>
        <pc:spChg chg="del">
          <ac:chgData name="Shashidhar Sathyanarayana" userId="193b6338a3e54740" providerId="LiveId" clId="{49308BBE-B673-4129-9CCC-777626011023}" dt="2020-01-15T23:10:52.564" v="3" actId="478"/>
          <ac:spMkLst>
            <pc:docMk/>
            <pc:sldMk cId="1676824572" sldId="688"/>
            <ac:spMk id="4" creationId="{F90ADEF3-E7D3-4520-BC4A-31418D0A3045}"/>
          </ac:spMkLst>
        </pc:spChg>
      </pc:sldChg>
      <pc:sldChg chg="delSp delAnim">
        <pc:chgData name="Shashidhar Sathyanarayana" userId="193b6338a3e54740" providerId="LiveId" clId="{49308BBE-B673-4129-9CCC-777626011023}" dt="2020-01-15T23:11:05.091" v="14" actId="478"/>
        <pc:sldMkLst>
          <pc:docMk/>
          <pc:sldMk cId="1284597038" sldId="829"/>
        </pc:sldMkLst>
        <pc:spChg chg="del">
          <ac:chgData name="Shashidhar Sathyanarayana" userId="193b6338a3e54740" providerId="LiveId" clId="{49308BBE-B673-4129-9CCC-777626011023}" dt="2020-01-15T23:11:05.091" v="14" actId="478"/>
          <ac:spMkLst>
            <pc:docMk/>
            <pc:sldMk cId="1284597038" sldId="829"/>
            <ac:spMk id="15" creationId="{8889D407-A6DC-491E-8CE5-06BBC4E07151}"/>
          </ac:spMkLst>
        </pc:spChg>
      </pc:sldChg>
      <pc:sldChg chg="delSp delAnim">
        <pc:chgData name="Shashidhar Sathyanarayana" userId="193b6338a3e54740" providerId="LiveId" clId="{49308BBE-B673-4129-9CCC-777626011023}" dt="2020-01-15T23:11:06.162" v="15" actId="478"/>
        <pc:sldMkLst>
          <pc:docMk/>
          <pc:sldMk cId="4078716047" sldId="830"/>
        </pc:sldMkLst>
        <pc:spChg chg="del">
          <ac:chgData name="Shashidhar Sathyanarayana" userId="193b6338a3e54740" providerId="LiveId" clId="{49308BBE-B673-4129-9CCC-777626011023}" dt="2020-01-15T23:11:06.162" v="15" actId="478"/>
          <ac:spMkLst>
            <pc:docMk/>
            <pc:sldMk cId="4078716047" sldId="830"/>
            <ac:spMk id="15" creationId="{8889D407-A6DC-491E-8CE5-06BBC4E0715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4699A-7E10-4704-8C79-009A953220A5}" type="datetimeFigureOut">
              <a:rPr lang="en-US" smtClean="0"/>
              <a:t>2/3/2020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F9C7C7-6A09-4D60-B207-5C2089C89BE6}" type="slidenum">
              <a:rPr lang="en-US" smtClean="0"/>
              <a:t>‹#›</a:t>
            </a:fld>
            <a:endParaRPr lang="en-US"/>
          </a:p>
        </p:txBody>
      </p:sp>
    </p:spTree>
    <p:extLst>
      <p:ext uri="{BB962C8B-B14F-4D97-AF65-F5344CB8AC3E}">
        <p14:creationId xmlns:p14="http://schemas.microsoft.com/office/powerpoint/2010/main" val="1063627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BB6D4-CC0C-4CA7-9595-8901C42913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794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BB6D4-CC0C-4CA7-9595-8901C42913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59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BB6D4-CC0C-4CA7-9595-8901C42913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2503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BB6D4-CC0C-4CA7-9595-8901C42913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74884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slide" Target="../slides/slide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ssion 2">
    <p:spTree>
      <p:nvGrpSpPr>
        <p:cNvPr id="1" name=""/>
        <p:cNvGrpSpPr/>
        <p:nvPr/>
      </p:nvGrpSpPr>
      <p:grpSpPr>
        <a:xfrm>
          <a:off x="0" y="0"/>
          <a:ext cx="0" cy="0"/>
          <a:chOff x="0" y="0"/>
          <a:chExt cx="0" cy="0"/>
        </a:xfrm>
      </p:grpSpPr>
      <p:sp>
        <p:nvSpPr>
          <p:cNvPr id="20" name="Rectangle 19"/>
          <p:cNvSpPr>
            <a:spLocks/>
          </p:cNvSpPr>
          <p:nvPr userDrawn="1"/>
        </p:nvSpPr>
        <p:spPr>
          <a:xfrm>
            <a:off x="-3185" y="6263640"/>
            <a:ext cx="9143999" cy="41148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684213" lvl="2" indent="0" algn="l"/>
            <a:r>
              <a:rPr lang="en-US" sz="1200" b="1" dirty="0">
                <a:latin typeface="Arial" panose="020B0604020202020204" pitchFamily="34" charset="0"/>
                <a:cs typeface="Arial" panose="020B0604020202020204" pitchFamily="34" charset="0"/>
              </a:rPr>
              <a:t>Numeric Insight, Inc                                                                                                                       </a:t>
            </a:r>
            <a:r>
              <a:rPr lang="en-US" sz="800" b="1" dirty="0">
                <a:latin typeface="Arial" panose="020B0604020202020204" pitchFamily="34" charset="0"/>
                <a:cs typeface="Arial" panose="020B0604020202020204" pitchFamily="34" charset="0"/>
              </a:rPr>
              <a:t>Copyrighted</a:t>
            </a:r>
            <a:r>
              <a:rPr lang="en-US" sz="800" b="1" baseline="0" dirty="0">
                <a:latin typeface="Arial" panose="020B0604020202020204" pitchFamily="34" charset="0"/>
                <a:cs typeface="Arial" panose="020B0604020202020204" pitchFamily="34" charset="0"/>
              </a:rPr>
              <a:t> Material</a:t>
            </a:r>
            <a:r>
              <a:rPr lang="en-US" sz="800" b="1" dirty="0">
                <a:latin typeface="Arial" panose="020B0604020202020204" pitchFamily="34" charset="0"/>
                <a:cs typeface="Arial" panose="020B0604020202020204" pitchFamily="34" charset="0"/>
              </a:rPr>
              <a:t> 510-673-6113</a:t>
            </a:r>
            <a:endParaRPr lang="en-US" sz="1200" b="1" dirty="0">
              <a:latin typeface="Arial" panose="020B0604020202020204" pitchFamily="34" charset="0"/>
              <a:cs typeface="Arial" panose="020B0604020202020204" pitchFamily="34" charset="0"/>
            </a:endParaRPr>
          </a:p>
          <a:p>
            <a:pPr marL="684213" lvl="2" indent="0" algn="l"/>
            <a:r>
              <a:rPr lang="en-US" sz="1200" b="1" dirty="0">
                <a:latin typeface="Arial" panose="020B0604020202020204" pitchFamily="34" charset="0"/>
                <a:cs typeface="Arial" panose="020B0604020202020204" pitchFamily="34" charset="0"/>
              </a:rPr>
              <a:t>Practical and exceptional number crunching and scientific programming                                         </a:t>
            </a:r>
            <a:r>
              <a:rPr lang="en-US" sz="800" b="1" dirty="0">
                <a:latin typeface="Arial" panose="020B0604020202020204" pitchFamily="34" charset="0"/>
                <a:cs typeface="Arial" panose="020B0604020202020204" pitchFamily="34" charset="0"/>
              </a:rPr>
              <a:t>www.numericinsight.com</a:t>
            </a:r>
          </a:p>
        </p:txBody>
      </p:sp>
      <p:pic>
        <p:nvPicPr>
          <p:cNvPr id="21" name="Picture 20"/>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186" y="6675120"/>
            <a:ext cx="9144000" cy="182880"/>
          </a:xfrm>
          <a:prstGeom prst="rect">
            <a:avLst/>
          </a:prstGeom>
        </p:spPr>
      </p:pic>
      <p:pic>
        <p:nvPicPr>
          <p:cNvPr id="22" name="Picture 21"/>
          <p:cNvPicPr>
            <a:picLocks noChangeAspect="1"/>
          </p:cNvPicPr>
          <p:nvPr userDrawn="1"/>
        </p:nvPicPr>
        <p:blipFill rotWithShape="1">
          <a:blip r:embed="rId3" cstate="print">
            <a:extLst>
              <a:ext uri="{28A0092B-C50C-407E-A947-70E740481C1C}">
                <a14:useLocalDpi xmlns:a14="http://schemas.microsoft.com/office/drawing/2010/main" val="0"/>
              </a:ext>
            </a:extLst>
          </a:blip>
          <a:srcRect l="12921" t="6228" r="10550" b="11024"/>
          <a:stretch/>
        </p:blipFill>
        <p:spPr>
          <a:xfrm>
            <a:off x="-3188" y="6144547"/>
            <a:ext cx="683580" cy="612559"/>
          </a:xfrm>
          <a:prstGeom prst="rect">
            <a:avLst/>
          </a:prstGeom>
        </p:spPr>
      </p:pic>
      <p:sp>
        <p:nvSpPr>
          <p:cNvPr id="23" name="Footer Placeholder 2"/>
          <p:cNvSpPr txBox="1">
            <a:spLocks/>
          </p:cNvSpPr>
          <p:nvPr userDrawn="1"/>
        </p:nvSpPr>
        <p:spPr>
          <a:xfrm>
            <a:off x="3188" y="6675120"/>
            <a:ext cx="9144000" cy="182880"/>
          </a:xfrm>
          <a:prstGeom prst="rect">
            <a:avLst/>
          </a:prstGeom>
          <a:noFill/>
          <a:ln>
            <a:noFill/>
          </a:ln>
        </p:spPr>
        <p:txBody>
          <a:bodyPr vert="horz" wrap="square" lIns="91440" tIns="0" rIns="9144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indent="0" algn="l" defTabSz="914400" rtl="0" eaLnBrk="1" latinLnBrk="0" hangingPunct="1"/>
            <a:r>
              <a:rPr lang="en-US" sz="1000" kern="1200" dirty="0">
                <a:solidFill>
                  <a:schemeClr val="tx1"/>
                </a:solidFill>
                <a:latin typeface="Arial" panose="020B0604020202020204" pitchFamily="34" charset="0"/>
                <a:ea typeface="+mn-ea"/>
                <a:cs typeface="Arial" panose="020B0604020202020204" pitchFamily="34" charset="0"/>
              </a:rPr>
              <a:t>                                                                                                               </a:t>
            </a:r>
            <a:r>
              <a:rPr lang="en-US" sz="1000" b="1" kern="1200" dirty="0" smtClean="0">
                <a:solidFill>
                  <a:schemeClr val="tx1"/>
                </a:solidFill>
                <a:latin typeface="Arial" panose="020B0604020202020204" pitchFamily="34" charset="0"/>
                <a:ea typeface="+mn-ea"/>
                <a:cs typeface="Arial" panose="020B0604020202020204" pitchFamily="34" charset="0"/>
              </a:rPr>
              <a:t>UCB Ext. COMPSCI X433.6 Intro. to Machine Learning Using Python</a:t>
            </a:r>
            <a:endParaRPr lang="en-US" sz="1000" b="1" kern="1200" dirty="0">
              <a:solidFill>
                <a:schemeClr val="tx1"/>
              </a:solidFill>
              <a:latin typeface="Arial" panose="020B0604020202020204" pitchFamily="34" charset="0"/>
              <a:ea typeface="+mn-ea"/>
              <a:cs typeface="Arial" panose="020B0604020202020204" pitchFamily="34" charset="0"/>
            </a:endParaRPr>
          </a:p>
        </p:txBody>
      </p:sp>
      <p:sp>
        <p:nvSpPr>
          <p:cNvPr id="24" name="Footer Placeholder 2"/>
          <p:cNvSpPr txBox="1">
            <a:spLocks/>
          </p:cNvSpPr>
          <p:nvPr userDrawn="1"/>
        </p:nvSpPr>
        <p:spPr>
          <a:xfrm>
            <a:off x="8683614" y="6675120"/>
            <a:ext cx="457200" cy="182880"/>
          </a:xfrm>
          <a:prstGeom prst="rect">
            <a:avLst/>
          </a:prstGeom>
          <a:noFill/>
          <a:ln>
            <a:noFill/>
          </a:ln>
        </p:spPr>
        <p:txBody>
          <a:bodyPr vert="horz" wrap="square" lIns="0" tIns="0" rIns="9144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indent="0" algn="r" defTabSz="914400" rtl="0" eaLnBrk="1" latinLnBrk="0" hangingPunct="1"/>
            <a:fld id="{3A7DEB84-2C00-4580-8E9A-A4AF74E61FEC}" type="slidenum">
              <a:rPr lang="en-US" sz="1000" b="1" kern="1200" smtClean="0">
                <a:solidFill>
                  <a:schemeClr val="tx1"/>
                </a:solidFill>
                <a:latin typeface="Arial" panose="020B0604020202020204" pitchFamily="34" charset="0"/>
                <a:ea typeface="+mn-ea"/>
                <a:cs typeface="Arial" panose="020B0604020202020204" pitchFamily="34" charset="0"/>
              </a:rPr>
              <a:pPr marL="0" lvl="2" indent="0" algn="r" defTabSz="914400" rtl="0" eaLnBrk="1" latinLnBrk="0" hangingPunct="1"/>
              <a:t>‹#›</a:t>
            </a:fld>
            <a:endParaRPr lang="en-US" sz="1000" b="1" kern="1200" dirty="0">
              <a:solidFill>
                <a:schemeClr val="tx1"/>
              </a:solidFill>
              <a:latin typeface="Arial" panose="020B0604020202020204" pitchFamily="34" charset="0"/>
              <a:ea typeface="+mn-ea"/>
              <a:cs typeface="Arial" panose="020B0604020202020204" pitchFamily="34" charset="0"/>
            </a:endParaRPr>
          </a:p>
        </p:txBody>
      </p:sp>
      <p:sp>
        <p:nvSpPr>
          <p:cNvPr id="9" name="Title 1"/>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
        <p:nvSpPr>
          <p:cNvPr id="11" name="TextBox 3">
            <a:hlinkClick r:id="rId4" action="ppaction://hlinksldjump"/>
            <a:extLst>
              <a:ext uri="{FF2B5EF4-FFF2-40B4-BE49-F238E27FC236}">
                <a16:creationId xmlns:a16="http://schemas.microsoft.com/office/drawing/2014/main" id="{EC0EF3D1-D1FE-44AA-9E8D-EFCF33A06021}"/>
              </a:ext>
            </a:extLst>
          </p:cNvPr>
          <p:cNvSpPr txBox="1"/>
          <p:nvPr userDrawn="1"/>
        </p:nvSpPr>
        <p:spPr>
          <a:xfrm>
            <a:off x="7651504" y="5925086"/>
            <a:ext cx="643125" cy="338554"/>
          </a:xfrm>
          <a:prstGeom prst="rect">
            <a:avLst/>
          </a:prstGeom>
          <a:solidFill>
            <a:srgbClr val="303030"/>
          </a:solidFill>
          <a:ln>
            <a:noFill/>
          </a:ln>
        </p:spPr>
        <p:txBody>
          <a:bodyPr wrap="non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b="1" kern="1200" dirty="0" smtClean="0">
                <a:solidFill>
                  <a:schemeClr val="lt1"/>
                </a:solidFill>
                <a:latin typeface="Arial" panose="020B0604020202020204" pitchFamily="34" charset="0"/>
                <a:ea typeface="+mn-ea"/>
                <a:cs typeface="Arial" panose="020B0604020202020204" pitchFamily="34" charset="0"/>
              </a:rPr>
              <a:t>Topic </a:t>
            </a:r>
            <a:r>
              <a:rPr lang="en-US" sz="800" b="1" kern="1200" dirty="0">
                <a:solidFill>
                  <a:schemeClr val="lt1"/>
                </a:solidFill>
                <a:latin typeface="Arial" panose="020B0604020202020204" pitchFamily="34" charset="0"/>
                <a:ea typeface="+mn-ea"/>
                <a:cs typeface="Arial" panose="020B0604020202020204" pitchFamily="34" charset="0"/>
              </a:rPr>
              <a:t>2</a:t>
            </a:r>
          </a:p>
          <a:p>
            <a:r>
              <a:rPr lang="en-US" sz="800" b="1" kern="1200" dirty="0">
                <a:solidFill>
                  <a:schemeClr val="lt1"/>
                </a:solidFill>
                <a:latin typeface="Arial" panose="020B0604020202020204" pitchFamily="34" charset="0"/>
                <a:ea typeface="+mn-ea"/>
                <a:cs typeface="Arial" panose="020B0604020202020204" pitchFamily="34" charset="0"/>
              </a:rPr>
              <a:t>TOC</a:t>
            </a:r>
          </a:p>
        </p:txBody>
      </p:sp>
      <p:sp>
        <p:nvSpPr>
          <p:cNvPr id="12" name="TextBox 10">
            <a:extLst>
              <a:ext uri="{FF2B5EF4-FFF2-40B4-BE49-F238E27FC236}">
                <a16:creationId xmlns:a16="http://schemas.microsoft.com/office/drawing/2014/main" id="{3D7FA4F2-8ECB-442A-9D78-DD7BF1F88B76}"/>
              </a:ext>
            </a:extLst>
          </p:cNvPr>
          <p:cNvSpPr txBox="1"/>
          <p:nvPr userDrawn="1"/>
        </p:nvSpPr>
        <p:spPr>
          <a:xfrm>
            <a:off x="8301003" y="5925086"/>
            <a:ext cx="839811" cy="338554"/>
          </a:xfrm>
          <a:prstGeom prst="rect">
            <a:avLst/>
          </a:prstGeom>
          <a:solidFill>
            <a:srgbClr val="303030"/>
          </a:solidFill>
          <a:ln>
            <a:noFill/>
          </a:ln>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b="1" kern="1200" dirty="0">
                <a:solidFill>
                  <a:schemeClr val="lt1"/>
                </a:solidFill>
                <a:latin typeface="Arial" panose="020B0604020202020204" pitchFamily="34" charset="0"/>
                <a:ea typeface="+mn-ea"/>
                <a:cs typeface="Arial" panose="020B0604020202020204" pitchFamily="34" charset="0"/>
              </a:rPr>
              <a:t>Press ESC to go to Index</a:t>
            </a:r>
          </a:p>
        </p:txBody>
      </p:sp>
    </p:spTree>
    <p:extLst>
      <p:ext uri="{BB962C8B-B14F-4D97-AF65-F5344CB8AC3E}">
        <p14:creationId xmlns:p14="http://schemas.microsoft.com/office/powerpoint/2010/main" val="2928708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24955-F991-41F8-B06C-848185CE6136}"/>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64E5CCF8-01B3-4176-807A-BEC9B411B6A2}"/>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84FF41-3D7C-4840-B02A-817F0339738F}"/>
              </a:ext>
            </a:extLst>
          </p:cNvPr>
          <p:cNvSpPr>
            <a:spLocks noGrp="1"/>
          </p:cNvSpPr>
          <p:nvPr>
            <p:ph type="dt" sz="half" idx="10"/>
          </p:nvPr>
        </p:nvSpPr>
        <p:spPr/>
        <p:txBody>
          <a:bodyPr/>
          <a:lstStyle/>
          <a:p>
            <a:fld id="{0BFA142F-8512-4C73-99D6-FFEAAEB419E3}" type="datetimeFigureOut">
              <a:rPr lang="en-US" smtClean="0"/>
              <a:t>2/3/2020</a:t>
            </a:fld>
            <a:endParaRPr lang="en-US"/>
          </a:p>
        </p:txBody>
      </p:sp>
      <p:sp>
        <p:nvSpPr>
          <p:cNvPr id="5" name="Footer Placeholder 4">
            <a:extLst>
              <a:ext uri="{FF2B5EF4-FFF2-40B4-BE49-F238E27FC236}">
                <a16:creationId xmlns:a16="http://schemas.microsoft.com/office/drawing/2014/main" id="{5D5D9745-CC13-4CDC-9104-BF94A32C0F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EDCA23-23FA-4A33-95DC-4C63AEEAB15C}"/>
              </a:ext>
            </a:extLst>
          </p:cNvPr>
          <p:cNvSpPr>
            <a:spLocks noGrp="1"/>
          </p:cNvSpPr>
          <p:nvPr>
            <p:ph type="sldNum" sz="quarter" idx="12"/>
          </p:nvPr>
        </p:nvSpPr>
        <p:spPr/>
        <p:txBody>
          <a:bodyPr/>
          <a:lstStyle/>
          <a:p>
            <a:fld id="{7A659DCD-ED7D-4130-86D6-61A93A45CDCB}" type="slidenum">
              <a:rPr lang="en-US" smtClean="0"/>
              <a:t>‹#›</a:t>
            </a:fld>
            <a:endParaRPr lang="en-US"/>
          </a:p>
        </p:txBody>
      </p:sp>
    </p:spTree>
    <p:extLst>
      <p:ext uri="{BB962C8B-B14F-4D97-AF65-F5344CB8AC3E}">
        <p14:creationId xmlns:p14="http://schemas.microsoft.com/office/powerpoint/2010/main" val="31442889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FA142F-8512-4C73-99D6-FFEAAEB419E3}" type="datetimeFigureOut">
              <a:rPr lang="en-US" smtClean="0"/>
              <a:t>2/3/2020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659DCD-ED7D-4130-86D6-61A93A45CDCB}" type="slidenum">
              <a:rPr lang="en-US" smtClean="0"/>
              <a:t>‹#›</a:t>
            </a:fld>
            <a:endParaRPr lang="en-US"/>
          </a:p>
        </p:txBody>
      </p:sp>
    </p:spTree>
    <p:extLst>
      <p:ext uri="{BB962C8B-B14F-4D97-AF65-F5344CB8AC3E}">
        <p14:creationId xmlns:p14="http://schemas.microsoft.com/office/powerpoint/2010/main" val="2050644095"/>
      </p:ext>
    </p:extLst>
  </p:cSld>
  <p:clrMap bg1="lt1" tx1="dk1" bg2="lt2" tx2="dk2" accent1="accent1" accent2="accent2" accent3="accent3" accent4="accent4" accent5="accent5" accent6="accent6" hlink="hlink" folHlink="folHlink"/>
  <p:sldLayoutIdLst>
    <p:sldLayoutId id="2147483672" r:id="rId1"/>
    <p:sldLayoutId id="214748367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17.xml"/><Relationship Id="rId26" Type="http://schemas.openxmlformats.org/officeDocument/2006/relationships/slide" Target="slide25.xml"/><Relationship Id="rId3" Type="http://schemas.openxmlformats.org/officeDocument/2006/relationships/slide" Target="slide2.xml"/><Relationship Id="rId21" Type="http://schemas.openxmlformats.org/officeDocument/2006/relationships/slide" Target="slide20.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16.xml"/><Relationship Id="rId25" Type="http://schemas.openxmlformats.org/officeDocument/2006/relationships/slide" Target="slide24.xml"/><Relationship Id="rId2" Type="http://schemas.openxmlformats.org/officeDocument/2006/relationships/notesSlide" Target="../notesSlides/notesSlide1.xml"/><Relationship Id="rId16" Type="http://schemas.openxmlformats.org/officeDocument/2006/relationships/slide" Target="slide15.xml"/><Relationship Id="rId20" Type="http://schemas.openxmlformats.org/officeDocument/2006/relationships/slide" Target="slide19.xml"/><Relationship Id="rId29" Type="http://schemas.openxmlformats.org/officeDocument/2006/relationships/slide" Target="slide28.xml"/><Relationship Id="rId1" Type="http://schemas.openxmlformats.org/officeDocument/2006/relationships/slideLayout" Target="../slideLayouts/slideLayout1.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3.xml"/><Relationship Id="rId32" Type="http://schemas.openxmlformats.org/officeDocument/2006/relationships/slide" Target="slide31.xml"/><Relationship Id="rId5" Type="http://schemas.openxmlformats.org/officeDocument/2006/relationships/slide" Target="slide4.xml"/><Relationship Id="rId15" Type="http://schemas.openxmlformats.org/officeDocument/2006/relationships/slide" Target="slide14.xml"/><Relationship Id="rId23" Type="http://schemas.openxmlformats.org/officeDocument/2006/relationships/slide" Target="slide22.xml"/><Relationship Id="rId28" Type="http://schemas.openxmlformats.org/officeDocument/2006/relationships/slide" Target="slide27.xml"/><Relationship Id="rId10" Type="http://schemas.openxmlformats.org/officeDocument/2006/relationships/slide" Target="slide9.xml"/><Relationship Id="rId19" Type="http://schemas.openxmlformats.org/officeDocument/2006/relationships/slide" Target="slide18.xml"/><Relationship Id="rId31" Type="http://schemas.openxmlformats.org/officeDocument/2006/relationships/slide" Target="slide30.xml"/><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1.xml"/><Relationship Id="rId27" Type="http://schemas.openxmlformats.org/officeDocument/2006/relationships/slide" Target="slide26.xml"/><Relationship Id="rId30" Type="http://schemas.openxmlformats.org/officeDocument/2006/relationships/slide" Target="slide29.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1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31.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91.png"/><Relationship Id="rId1" Type="http://schemas.openxmlformats.org/officeDocument/2006/relationships/slideLayout" Target="../slideLayouts/slideLayout1.xml"/><Relationship Id="rId5" Type="http://schemas.openxmlformats.org/officeDocument/2006/relationships/image" Target="../media/image421.png"/><Relationship Id="rId4" Type="http://schemas.openxmlformats.org/officeDocument/2006/relationships/image" Target="../media/image411.png"/></Relationships>
</file>

<file path=ppt/slides/_rels/slide2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 Type="http://schemas.openxmlformats.org/officeDocument/2006/relationships/slideLayout" Target="../slideLayouts/slideLayout1.xml"/><Relationship Id="rId11" Type="http://schemas.openxmlformats.org/officeDocument/2006/relationships/image" Target="../media/image310.png"/><Relationship Id="rId10" Type="http://schemas.openxmlformats.org/officeDocument/2006/relationships/image" Target="../media/image300.png"/><Relationship Id="rId4" Type="http://schemas.openxmlformats.org/officeDocument/2006/relationships/image" Target="NULL"/><Relationship Id="rId9" Type="http://schemas.openxmlformats.org/officeDocument/2006/relationships/image" Target="../media/image2910.png"/></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1390.png"/><Relationship Id="rId3" Type="http://schemas.openxmlformats.org/officeDocument/2006/relationships/image" Target="../media/image1330.png"/><Relationship Id="rId7" Type="http://schemas.openxmlformats.org/officeDocument/2006/relationships/image" Target="../media/image1371.png"/><Relationship Id="rId2" Type="http://schemas.openxmlformats.org/officeDocument/2006/relationships/image" Target="../media/image1320.png"/><Relationship Id="rId1" Type="http://schemas.openxmlformats.org/officeDocument/2006/relationships/slideLayout" Target="../slideLayouts/slideLayout1.xml"/><Relationship Id="rId6" Type="http://schemas.openxmlformats.org/officeDocument/2006/relationships/image" Target="../media/image1360.png"/><Relationship Id="rId5" Type="http://schemas.openxmlformats.org/officeDocument/2006/relationships/image" Target="../media/image1350.png"/><Relationship Id="rId10" Type="http://schemas.openxmlformats.org/officeDocument/2006/relationships/image" Target="../media/image47.png"/><Relationship Id="rId4" Type="http://schemas.openxmlformats.org/officeDocument/2006/relationships/image" Target="../media/image1340.png"/><Relationship Id="rId9"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680.png"/><Relationship Id="rId7" Type="http://schemas.openxmlformats.org/officeDocument/2006/relationships/image" Target="../media/image48.png"/><Relationship Id="rId2" Type="http://schemas.openxmlformats.org/officeDocument/2006/relationships/image" Target="../media/image671.png"/><Relationship Id="rId1" Type="http://schemas.openxmlformats.org/officeDocument/2006/relationships/slideLayout" Target="../slideLayouts/slideLayout1.xml"/><Relationship Id="rId6" Type="http://schemas.openxmlformats.org/officeDocument/2006/relationships/image" Target="../media/image712.png"/><Relationship Id="rId5" Type="http://schemas.openxmlformats.org/officeDocument/2006/relationships/image" Target="../media/image700.png"/><Relationship Id="rId10" Type="http://schemas.openxmlformats.org/officeDocument/2006/relationships/image" Target="../media/image51.png"/><Relationship Id="rId4" Type="http://schemas.openxmlformats.org/officeDocument/2006/relationships/image" Target="../media/image690.png"/><Relationship Id="rId9"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0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2.png"/><Relationship Id="rId1" Type="http://schemas.openxmlformats.org/officeDocument/2006/relationships/slideLayout" Target="../slideLayouts/slideLayout1.xml"/><Relationship Id="rId4" Type="http://schemas.openxmlformats.org/officeDocument/2006/relationships/image" Target="../media/image22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smtClean="0"/>
              <a:t>Topic </a:t>
            </a:r>
            <a:r>
              <a:rPr lang="en-US" dirty="0"/>
              <a:t>2: Is the Gaussian probability density function boring?</a:t>
            </a:r>
          </a:p>
        </p:txBody>
      </p:sp>
      <p:sp>
        <p:nvSpPr>
          <p:cNvPr id="8" name="Text Placeholder 2">
            <a:extLst>
              <a:ext uri="{FF2B5EF4-FFF2-40B4-BE49-F238E27FC236}">
                <a16:creationId xmlns:a16="http://schemas.microsoft.com/office/drawing/2014/main" id="{14F47E33-9979-437E-BE50-34EB23FA1DC7}"/>
              </a:ext>
            </a:extLst>
          </p:cNvPr>
          <p:cNvSpPr txBox="1">
            <a:spLocks/>
          </p:cNvSpPr>
          <p:nvPr/>
        </p:nvSpPr>
        <p:spPr>
          <a:xfrm>
            <a:off x="536331" y="545465"/>
            <a:ext cx="7886700" cy="4351338"/>
          </a:xfrm>
          <a:prstGeom prst="rect">
            <a:avLst/>
          </a:prstGeom>
        </p:spPr>
        <p:txBody>
          <a:bodyPr numCol="2">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2"/>
            </a:pPr>
            <a:r>
              <a:rPr lang="en-US" sz="1400" dirty="0">
                <a:hlinkClick r:id="rId3" action="ppaction://hlinksldjump"/>
              </a:rPr>
              <a:t>Histogram &amp; Bayes Classifier (TWO DIMENSIONS)</a:t>
            </a:r>
            <a:endParaRPr lang="en-US" sz="1400" dirty="0"/>
          </a:p>
          <a:p>
            <a:pPr marL="342900" indent="-342900">
              <a:buFont typeface="+mj-lt"/>
              <a:buAutoNum type="arabicPeriod" startAt="2"/>
            </a:pPr>
            <a:r>
              <a:rPr lang="en-US" sz="1400" dirty="0">
                <a:hlinkClick r:id="rId4" action="ppaction://hlinksldjump"/>
              </a:rPr>
              <a:t>Assignment 2 (unofficial)</a:t>
            </a:r>
            <a:endParaRPr lang="en-US" sz="1400" dirty="0"/>
          </a:p>
          <a:p>
            <a:pPr marL="342900" indent="-342900">
              <a:buFont typeface="+mj-lt"/>
              <a:buAutoNum type="arabicPeriod" startAt="2"/>
            </a:pPr>
            <a:r>
              <a:rPr lang="en-US" sz="1400" dirty="0">
                <a:hlinkClick r:id="rId5" action="ppaction://hlinksldjump"/>
              </a:rPr>
              <a:t>Step-by-step: How can I build 2D Histograms?</a:t>
            </a:r>
            <a:endParaRPr lang="en-US" sz="1400" dirty="0"/>
          </a:p>
          <a:p>
            <a:pPr marL="342900" indent="-342900">
              <a:buFont typeface="+mj-lt"/>
              <a:buAutoNum type="arabicPeriod" startAt="2"/>
            </a:pPr>
            <a:r>
              <a:rPr lang="en-US" sz="1400" dirty="0">
                <a:hlinkClick r:id="rId6" action="ppaction://hlinksldjump"/>
              </a:rPr>
              <a:t>Looking good, Bayesian!</a:t>
            </a:r>
            <a:endParaRPr lang="en-US" sz="1400" dirty="0"/>
          </a:p>
          <a:p>
            <a:pPr marL="342900" indent="-342900">
              <a:buFont typeface="+mj-lt"/>
              <a:buAutoNum type="arabicPeriod" startAt="2"/>
            </a:pPr>
            <a:r>
              <a:rPr lang="en-US" sz="1400" dirty="0">
                <a:hlinkClick r:id="rId7" action="ppaction://hlinksldjump"/>
              </a:rPr>
              <a:t>Histogram &amp; Bayes Classifier (TWO DIMENSIONS)</a:t>
            </a:r>
            <a:endParaRPr lang="en-US" sz="1400" dirty="0"/>
          </a:p>
          <a:p>
            <a:pPr marL="342900" indent="-342900">
              <a:buFont typeface="+mj-lt"/>
              <a:buAutoNum type="arabicPeriod" startAt="2"/>
            </a:pPr>
            <a:r>
              <a:rPr lang="en-US" sz="1400" dirty="0">
                <a:hlinkClick r:id="rId8" action="ppaction://hlinksldjump"/>
              </a:rPr>
              <a:t>Histogram &amp; Bayes Classifier (TWO DIMENSIONS)</a:t>
            </a:r>
            <a:endParaRPr lang="en-US" sz="1400" dirty="0"/>
          </a:p>
          <a:p>
            <a:pPr marL="342900" indent="-342900">
              <a:buFont typeface="+mj-lt"/>
              <a:buAutoNum type="arabicPeriod" startAt="2"/>
            </a:pPr>
            <a:r>
              <a:rPr lang="en-US" sz="1400" dirty="0">
                <a:hlinkClick r:id="rId9" action="ppaction://hlinksldjump"/>
              </a:rPr>
              <a:t>Mean Vectors</a:t>
            </a:r>
            <a:endParaRPr lang="en-US" sz="1400" dirty="0"/>
          </a:p>
          <a:p>
            <a:pPr marL="342900" indent="-342900">
              <a:buFont typeface="+mj-lt"/>
              <a:buAutoNum type="arabicPeriod" startAt="2"/>
            </a:pPr>
            <a:r>
              <a:rPr lang="en-US" sz="1400" dirty="0">
                <a:hlinkClick r:id="rId10" action="ppaction://hlinksldjump"/>
              </a:rPr>
              <a:t>Two Dimensional Data</a:t>
            </a:r>
            <a:endParaRPr lang="en-US" sz="1400" dirty="0"/>
          </a:p>
          <a:p>
            <a:pPr marL="342900" indent="-342900">
              <a:buFont typeface="+mj-lt"/>
              <a:buAutoNum type="arabicPeriod" startAt="2"/>
            </a:pPr>
            <a:r>
              <a:rPr lang="en-US" sz="1400" dirty="0">
                <a:hlinkClick r:id="rId11" action="ppaction://hlinksldjump"/>
              </a:rPr>
              <a:t>Two Dimensional Data</a:t>
            </a:r>
            <a:endParaRPr lang="en-US" sz="1400" dirty="0"/>
          </a:p>
          <a:p>
            <a:pPr marL="342900" indent="-342900">
              <a:buFont typeface="+mj-lt"/>
              <a:buAutoNum type="arabicPeriod" startAt="2"/>
            </a:pPr>
            <a:r>
              <a:rPr lang="en-US" sz="1400" dirty="0">
                <a:hlinkClick r:id="rId12" action="ppaction://hlinksldjump"/>
              </a:rPr>
              <a:t>Two Dimensional Data</a:t>
            </a:r>
            <a:endParaRPr lang="en-US" sz="1400" dirty="0"/>
          </a:p>
          <a:p>
            <a:pPr marL="342900" indent="-342900">
              <a:buFont typeface="+mj-lt"/>
              <a:buAutoNum type="arabicPeriod" startAt="2"/>
            </a:pPr>
            <a:r>
              <a:rPr lang="en-US" sz="1400" dirty="0">
                <a:hlinkClick r:id="rId13" action="ppaction://hlinksldjump"/>
              </a:rPr>
              <a:t>Two Dimensional Gaussian Intuition</a:t>
            </a:r>
            <a:endParaRPr lang="en-US" sz="1400" dirty="0"/>
          </a:p>
          <a:p>
            <a:pPr marL="342900" indent="-342900">
              <a:buFont typeface="+mj-lt"/>
              <a:buAutoNum type="arabicPeriod" startAt="2"/>
            </a:pPr>
            <a:r>
              <a:rPr lang="en-US" sz="1400" dirty="0">
                <a:hlinkClick r:id="rId14" action="ppaction://hlinksldjump"/>
              </a:rPr>
              <a:t>Two Dimensional Gaussian Intuition (more general)</a:t>
            </a:r>
            <a:endParaRPr lang="en-US" sz="1400" dirty="0"/>
          </a:p>
          <a:p>
            <a:pPr marL="342900" indent="-342900">
              <a:buFont typeface="+mj-lt"/>
              <a:buAutoNum type="arabicPeriod" startAt="2"/>
            </a:pPr>
            <a:r>
              <a:rPr lang="en-US" sz="1400" dirty="0">
                <a:hlinkClick r:id="rId15" action="ppaction://hlinksldjump"/>
              </a:rPr>
              <a:t>What does an “outlier” mean?</a:t>
            </a:r>
            <a:endParaRPr lang="en-US" sz="1400" dirty="0"/>
          </a:p>
          <a:p>
            <a:pPr marL="342900" indent="-342900">
              <a:buFont typeface="+mj-lt"/>
              <a:buAutoNum type="arabicPeriod" startAt="2"/>
            </a:pPr>
            <a:r>
              <a:rPr lang="en-US" sz="1400" dirty="0">
                <a:hlinkClick r:id="rId16" action="ppaction://hlinksldjump"/>
              </a:rPr>
              <a:t>Distances are not what they seem to be</a:t>
            </a:r>
            <a:endParaRPr lang="en-US" sz="1400" dirty="0"/>
          </a:p>
          <a:p>
            <a:pPr marL="342900" indent="-342900">
              <a:buFont typeface="+mj-lt"/>
              <a:buAutoNum type="arabicPeriod" startAt="2"/>
            </a:pPr>
            <a:r>
              <a:rPr lang="en-US" sz="1400" dirty="0">
                <a:hlinkClick r:id="rId17" action="ppaction://hlinksldjump"/>
              </a:rPr>
              <a:t>Why bother with the multivariate normal formula?</a:t>
            </a:r>
            <a:endParaRPr lang="en-US" sz="1400" dirty="0"/>
          </a:p>
          <a:p>
            <a:pPr marL="342900" indent="-342900">
              <a:buFont typeface="+mj-lt"/>
              <a:buAutoNum type="arabicPeriod" startAt="2"/>
            </a:pPr>
            <a:r>
              <a:rPr lang="en-US" sz="1400" dirty="0">
                <a:hlinkClick r:id="rId18" action="ppaction://hlinksldjump"/>
              </a:rPr>
              <a:t>How do I specify a 1D point cloud?</a:t>
            </a:r>
            <a:endParaRPr lang="en-US" sz="1400" dirty="0"/>
          </a:p>
          <a:p>
            <a:pPr marL="342900" indent="-342900">
              <a:buFont typeface="+mj-lt"/>
              <a:buAutoNum type="arabicPeriod" startAt="2"/>
            </a:pPr>
            <a:r>
              <a:rPr lang="en-US" sz="1400" dirty="0">
                <a:hlinkClick r:id="rId19" action="ppaction://hlinksldjump"/>
              </a:rPr>
              <a:t>How do I specify a 2D point cloud?</a:t>
            </a:r>
            <a:endParaRPr lang="en-US" sz="1400" dirty="0"/>
          </a:p>
          <a:p>
            <a:pPr marL="342900" indent="-342900">
              <a:buFont typeface="+mj-lt"/>
              <a:buAutoNum type="arabicPeriod" startAt="2"/>
            </a:pPr>
            <a:r>
              <a:rPr lang="en-US" sz="1400" dirty="0">
                <a:hlinkClick r:id="rId20" action="ppaction://hlinksldjump"/>
              </a:rPr>
              <a:t>How do I specify a 2D point cloud?</a:t>
            </a:r>
            <a:endParaRPr lang="en-US" sz="1400" dirty="0"/>
          </a:p>
          <a:p>
            <a:pPr marL="342900" indent="-342900">
              <a:buFont typeface="+mj-lt"/>
              <a:buAutoNum type="arabicPeriod" startAt="2"/>
            </a:pPr>
            <a:r>
              <a:rPr lang="en-US" sz="1400" dirty="0">
                <a:hlinkClick r:id="rId21" action="ppaction://hlinksldjump"/>
              </a:rPr>
              <a:t>Covariance Interpretation Practice</a:t>
            </a:r>
            <a:endParaRPr lang="en-US" sz="1400" dirty="0"/>
          </a:p>
          <a:p>
            <a:pPr marL="342900" indent="-342900">
              <a:buFont typeface="+mj-lt"/>
              <a:buAutoNum type="arabicPeriod" startAt="2"/>
            </a:pPr>
            <a:r>
              <a:rPr lang="en-US" sz="1400" dirty="0">
                <a:hlinkClick r:id="rId22" action="ppaction://hlinksldjump"/>
              </a:rPr>
              <a:t>Correlations between features</a:t>
            </a:r>
            <a:endParaRPr lang="en-US" sz="1400" dirty="0"/>
          </a:p>
          <a:p>
            <a:pPr marL="342900" indent="-342900">
              <a:buFont typeface="+mj-lt"/>
              <a:buAutoNum type="arabicPeriod" startAt="2"/>
            </a:pPr>
            <a:r>
              <a:rPr lang="en-US" sz="1400" dirty="0">
                <a:hlinkClick r:id="rId23" action="ppaction://hlinksldjump"/>
              </a:rPr>
              <a:t>Covariance Matrix: Summary of correlations between features</a:t>
            </a:r>
            <a:endParaRPr lang="en-US" sz="1400" dirty="0"/>
          </a:p>
          <a:p>
            <a:pPr marL="342900" indent="-342900">
              <a:buFont typeface="+mj-lt"/>
              <a:buAutoNum type="arabicPeriod" startAt="2"/>
            </a:pPr>
            <a:r>
              <a:rPr lang="en-US" sz="1400" dirty="0">
                <a:hlinkClick r:id="rId24" action="ppaction://hlinksldjump"/>
              </a:rPr>
              <a:t>Covariance: What does it measure?</a:t>
            </a:r>
            <a:endParaRPr lang="en-US" sz="1400" dirty="0"/>
          </a:p>
          <a:p>
            <a:pPr marL="342900" indent="-342900">
              <a:buFont typeface="+mj-lt"/>
              <a:buAutoNum type="arabicPeriod" startAt="2"/>
            </a:pPr>
            <a:r>
              <a:rPr lang="en-US" sz="1400" dirty="0">
                <a:hlinkClick r:id="rId25" action="ppaction://hlinksldjump"/>
              </a:rPr>
              <a:t>Covariance versus variance</a:t>
            </a:r>
            <a:endParaRPr lang="en-US" sz="1400" dirty="0"/>
          </a:p>
          <a:p>
            <a:pPr marL="342900" indent="-342900">
              <a:buFont typeface="+mj-lt"/>
              <a:buAutoNum type="arabicPeriod" startAt="2"/>
            </a:pPr>
            <a:r>
              <a:rPr lang="en-US" sz="1400" dirty="0">
                <a:hlinkClick r:id="rId26" action="ppaction://hlinksldjump"/>
              </a:rPr>
              <a:t>Covariance formula</a:t>
            </a:r>
            <a:endParaRPr lang="en-US" sz="1400" dirty="0"/>
          </a:p>
          <a:p>
            <a:pPr marL="342900" indent="-342900">
              <a:buFont typeface="+mj-lt"/>
              <a:buAutoNum type="arabicPeriod" startAt="2"/>
            </a:pPr>
            <a:r>
              <a:rPr lang="en-US" sz="1400" dirty="0">
                <a:hlinkClick r:id="rId27" action="ppaction://hlinksldjump"/>
              </a:rPr>
              <a:t>Bayes Classifier (d DIMENSIONS)</a:t>
            </a:r>
            <a:endParaRPr lang="en-US" sz="1400" dirty="0"/>
          </a:p>
          <a:p>
            <a:pPr marL="342900" indent="-342900">
              <a:buFont typeface="+mj-lt"/>
              <a:buAutoNum type="arabicPeriod" startAt="2"/>
            </a:pPr>
            <a:r>
              <a:rPr lang="en-US" sz="1400" dirty="0">
                <a:hlinkClick r:id="rId28" action="ppaction://hlinksldjump"/>
              </a:rPr>
              <a:t>Step-by-step: PDF of the </a:t>
            </a:r>
            <a:r>
              <a:rPr lang="en-US" sz="1400" dirty="0" err="1">
                <a:hlinkClick r:id="rId28" action="ppaction://hlinksldjump"/>
              </a:rPr>
              <a:t>binormal</a:t>
            </a:r>
            <a:r>
              <a:rPr lang="en-US" sz="1400" dirty="0">
                <a:hlinkClick r:id="rId28" action="ppaction://hlinksldjump"/>
              </a:rPr>
              <a:t> distribution</a:t>
            </a:r>
            <a:endParaRPr lang="en-US" sz="1400" dirty="0"/>
          </a:p>
          <a:p>
            <a:pPr marL="342900" indent="-342900">
              <a:buFont typeface="+mj-lt"/>
              <a:buAutoNum type="arabicPeriod" startAt="2"/>
            </a:pPr>
            <a:r>
              <a:rPr lang="en-US" sz="1400" dirty="0">
                <a:hlinkClick r:id="rId29" action="ppaction://hlinksldjump"/>
              </a:rPr>
              <a:t>Calculation of the PDF of the </a:t>
            </a:r>
            <a:r>
              <a:rPr lang="en-US" sz="1400" dirty="0" err="1">
                <a:hlinkClick r:id="rId29" action="ppaction://hlinksldjump"/>
              </a:rPr>
              <a:t>binormal</a:t>
            </a:r>
            <a:r>
              <a:rPr lang="en-US" sz="1400" dirty="0">
                <a:hlinkClick r:id="rId29" action="ppaction://hlinksldjump"/>
              </a:rPr>
              <a:t> distribution</a:t>
            </a:r>
            <a:endParaRPr lang="en-US" sz="1400" dirty="0"/>
          </a:p>
          <a:p>
            <a:pPr marL="342900" indent="-342900">
              <a:buFont typeface="+mj-lt"/>
              <a:buAutoNum type="arabicPeriod" startAt="2"/>
            </a:pPr>
            <a:r>
              <a:rPr lang="en-US" sz="1400" dirty="0">
                <a:hlinkClick r:id="rId30" action="ppaction://hlinksldjump"/>
              </a:rPr>
              <a:t>Calculation of the PDF of the </a:t>
            </a:r>
            <a:r>
              <a:rPr lang="en-US" sz="1400" dirty="0" err="1">
                <a:hlinkClick r:id="rId30" action="ppaction://hlinksldjump"/>
              </a:rPr>
              <a:t>multinormal</a:t>
            </a:r>
            <a:r>
              <a:rPr lang="en-US" sz="1400" dirty="0">
                <a:hlinkClick r:id="rId30" action="ppaction://hlinksldjump"/>
              </a:rPr>
              <a:t> distribution</a:t>
            </a:r>
            <a:endParaRPr lang="en-US" sz="1400" dirty="0"/>
          </a:p>
          <a:p>
            <a:pPr marL="342900" indent="-342900">
              <a:buFont typeface="+mj-lt"/>
              <a:buAutoNum type="arabicPeriod" startAt="2"/>
            </a:pPr>
            <a:r>
              <a:rPr lang="en-US" sz="1400" dirty="0">
                <a:hlinkClick r:id="rId31" action="ppaction://hlinksldjump"/>
              </a:rPr>
              <a:t>Step-by-step: How can I build a 2D Bayesian Classifier?</a:t>
            </a:r>
            <a:endParaRPr lang="en-US" sz="1400" dirty="0"/>
          </a:p>
          <a:p>
            <a:pPr marL="342900" indent="-342900">
              <a:buFont typeface="+mj-lt"/>
              <a:buAutoNum type="arabicPeriod" startAt="2"/>
            </a:pPr>
            <a:r>
              <a:rPr lang="en-US" sz="1400" dirty="0" smtClean="0">
                <a:hlinkClick r:id="rId32" action="ppaction://hlinksldjump"/>
              </a:rPr>
              <a:t>Topic </a:t>
            </a:r>
            <a:r>
              <a:rPr lang="en-US" sz="1400" dirty="0">
                <a:hlinkClick r:id="rId32" action="ppaction://hlinksldjump"/>
              </a:rPr>
              <a:t>2 Summary</a:t>
            </a:r>
            <a:endParaRPr lang="en-US" sz="1400" dirty="0"/>
          </a:p>
          <a:p>
            <a:pPr marL="342900" indent="-342900">
              <a:buFont typeface="+mj-lt"/>
              <a:buAutoNum type="arabicPeriod" startAt="2"/>
            </a:pPr>
            <a:endParaRPr lang="en-US" sz="1400" dirty="0"/>
          </a:p>
        </p:txBody>
      </p:sp>
    </p:spTree>
    <p:extLst>
      <p:ext uri="{BB962C8B-B14F-4D97-AF65-F5344CB8AC3E}">
        <p14:creationId xmlns:p14="http://schemas.microsoft.com/office/powerpoint/2010/main" val="3664323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3EF52BC2-802D-4440-B9A0-32AA7BA929D5}"/>
              </a:ext>
            </a:extLst>
          </p:cNvPr>
          <p:cNvPicPr>
            <a:picLocks/>
          </p:cNvPicPr>
          <p:nvPr/>
        </p:nvPicPr>
        <p:blipFill>
          <a:blip r:embed="rId2"/>
          <a:stretch>
            <a:fillRect/>
          </a:stretch>
        </p:blipFill>
        <p:spPr>
          <a:xfrm>
            <a:off x="38100" y="1645920"/>
            <a:ext cx="4114800" cy="4114800"/>
          </a:xfrm>
          <a:prstGeom prst="rect">
            <a:avLst/>
          </a:prstGeom>
        </p:spPr>
      </p:pic>
      <p:pic>
        <p:nvPicPr>
          <p:cNvPr id="56" name="Picture 55">
            <a:extLst>
              <a:ext uri="{FF2B5EF4-FFF2-40B4-BE49-F238E27FC236}">
                <a16:creationId xmlns:a16="http://schemas.microsoft.com/office/drawing/2014/main" id="{EC59DDD0-A232-46C9-90F7-29AF5CA2A48E}"/>
              </a:ext>
            </a:extLst>
          </p:cNvPr>
          <p:cNvPicPr>
            <a:picLocks/>
          </p:cNvPicPr>
          <p:nvPr/>
        </p:nvPicPr>
        <p:blipFill>
          <a:blip r:embed="rId3"/>
          <a:stretch>
            <a:fillRect/>
          </a:stretch>
        </p:blipFill>
        <p:spPr>
          <a:xfrm>
            <a:off x="4668520" y="1645920"/>
            <a:ext cx="4114800" cy="4114800"/>
          </a:xfrm>
          <a:prstGeom prst="rect">
            <a:avLst/>
          </a:prstGeom>
        </p:spPr>
      </p:pic>
      <p:sp>
        <p:nvSpPr>
          <p:cNvPr id="2" name="Title 1"/>
          <p:cNvSpPr>
            <a:spLocks noGrp="1"/>
          </p:cNvSpPr>
          <p:nvPr>
            <p:ph type="title"/>
          </p:nvPr>
        </p:nvSpPr>
        <p:spPr/>
        <p:txBody>
          <a:bodyPr/>
          <a:lstStyle/>
          <a:p>
            <a:r>
              <a:rPr lang="en-US" dirty="0"/>
              <a:t>Two Dimensional Data</a:t>
            </a:r>
          </a:p>
        </p:txBody>
      </p:sp>
      <p:grpSp>
        <p:nvGrpSpPr>
          <p:cNvPr id="9" name="Group 8">
            <a:extLst>
              <a:ext uri="{FF2B5EF4-FFF2-40B4-BE49-F238E27FC236}">
                <a16:creationId xmlns:a16="http://schemas.microsoft.com/office/drawing/2014/main" id="{00892510-EC79-44A7-B42E-E97506D14469}"/>
              </a:ext>
            </a:extLst>
          </p:cNvPr>
          <p:cNvGrpSpPr/>
          <p:nvPr/>
        </p:nvGrpSpPr>
        <p:grpSpPr>
          <a:xfrm>
            <a:off x="1908437" y="743783"/>
            <a:ext cx="1511696" cy="615554"/>
            <a:chOff x="1327708" y="1032143"/>
            <a:chExt cx="1511696" cy="615554"/>
          </a:xfrm>
        </p:grpSpPr>
        <p:grpSp>
          <p:nvGrpSpPr>
            <p:cNvPr id="10" name="Group 9">
              <a:extLst>
                <a:ext uri="{FF2B5EF4-FFF2-40B4-BE49-F238E27FC236}">
                  <a16:creationId xmlns:a16="http://schemas.microsoft.com/office/drawing/2014/main" id="{B15E6A23-03DD-4DDB-A759-CC63D6F9012D}"/>
                </a:ext>
              </a:extLst>
            </p:cNvPr>
            <p:cNvGrpSpPr/>
            <p:nvPr/>
          </p:nvGrpSpPr>
          <p:grpSpPr>
            <a:xfrm>
              <a:off x="1327708" y="1032143"/>
              <a:ext cx="1511696" cy="615554"/>
              <a:chOff x="1978332" y="1632522"/>
              <a:chExt cx="1511696" cy="615554"/>
            </a:xfrm>
          </p:grpSpPr>
          <p:sp>
            <p:nvSpPr>
              <p:cNvPr id="12" name="Rectangle 11">
                <a:extLst>
                  <a:ext uri="{FF2B5EF4-FFF2-40B4-BE49-F238E27FC236}">
                    <a16:creationId xmlns:a16="http://schemas.microsoft.com/office/drawing/2014/main" id="{5EBEC86D-B34F-4B07-A9B6-53A37445EB94}"/>
                  </a:ext>
                </a:extLst>
              </p:cNvPr>
              <p:cNvSpPr/>
              <p:nvPr/>
            </p:nvSpPr>
            <p:spPr>
              <a:xfrm>
                <a:off x="1978332" y="1940299"/>
                <a:ext cx="1492716" cy="307777"/>
              </a:xfrm>
              <a:prstGeom prst="rect">
                <a:avLst/>
              </a:prstGeom>
              <a:solidFill>
                <a:schemeClr val="bg1"/>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{71.271, 22.3017}</a:t>
                </a:r>
              </a:p>
            </p:txBody>
          </p:sp>
          <p:sp>
            <p:nvSpPr>
              <p:cNvPr id="13" name="Rectangle 12">
                <a:extLst>
                  <a:ext uri="{FF2B5EF4-FFF2-40B4-BE49-F238E27FC236}">
                    <a16:creationId xmlns:a16="http://schemas.microsoft.com/office/drawing/2014/main" id="{A188FD60-B9D4-49EA-AA93-76DBC7524F1D}"/>
                  </a:ext>
                </a:extLst>
              </p:cNvPr>
              <p:cNvSpPr/>
              <p:nvPr/>
            </p:nvSpPr>
            <p:spPr>
              <a:xfrm>
                <a:off x="1978332" y="1632522"/>
                <a:ext cx="1511696" cy="307777"/>
              </a:xfrm>
              <a:prstGeom prst="rect">
                <a:avLst/>
              </a:prstGeom>
              <a:solidFill>
                <a:schemeClr val="bg1"/>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Male mean vector</a:t>
                </a:r>
              </a:p>
            </p:txBody>
          </p:sp>
        </p:grpSp>
        <p:sp>
          <p:nvSpPr>
            <p:cNvPr id="11" name="Rectangle 10">
              <a:extLst>
                <a:ext uri="{FF2B5EF4-FFF2-40B4-BE49-F238E27FC236}">
                  <a16:creationId xmlns:a16="http://schemas.microsoft.com/office/drawing/2014/main" id="{63CBE037-CCD8-4EFC-AB4D-A8166E166869}"/>
                </a:ext>
              </a:extLst>
            </p:cNvPr>
            <p:cNvSpPr/>
            <p:nvPr/>
          </p:nvSpPr>
          <p:spPr>
            <a:xfrm>
              <a:off x="1337198" y="1032143"/>
              <a:ext cx="1492716" cy="615554"/>
            </a:xfrm>
            <a:prstGeom prst="rect">
              <a:avLst/>
            </a:prstGeom>
            <a:noFill/>
            <a:ln w="38100">
              <a:solidFill>
                <a:srgbClr val="8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87D25D21-B668-455D-B872-B9A4E69F4006}"/>
              </a:ext>
            </a:extLst>
          </p:cNvPr>
          <p:cNvGrpSpPr/>
          <p:nvPr/>
        </p:nvGrpSpPr>
        <p:grpSpPr>
          <a:xfrm>
            <a:off x="5836318" y="743783"/>
            <a:ext cx="1669368" cy="615554"/>
            <a:chOff x="3182991" y="1033031"/>
            <a:chExt cx="1669368" cy="615554"/>
          </a:xfrm>
        </p:grpSpPr>
        <p:grpSp>
          <p:nvGrpSpPr>
            <p:cNvPr id="15" name="Group 14">
              <a:extLst>
                <a:ext uri="{FF2B5EF4-FFF2-40B4-BE49-F238E27FC236}">
                  <a16:creationId xmlns:a16="http://schemas.microsoft.com/office/drawing/2014/main" id="{94B95E06-A307-4512-B550-4FD85404B1C0}"/>
                </a:ext>
              </a:extLst>
            </p:cNvPr>
            <p:cNvGrpSpPr/>
            <p:nvPr/>
          </p:nvGrpSpPr>
          <p:grpSpPr>
            <a:xfrm>
              <a:off x="3182991" y="1033031"/>
              <a:ext cx="1669368" cy="615554"/>
              <a:chOff x="5342247" y="1777622"/>
              <a:chExt cx="1669368" cy="615554"/>
            </a:xfrm>
          </p:grpSpPr>
          <p:sp>
            <p:nvSpPr>
              <p:cNvPr id="17" name="Rectangle 16">
                <a:extLst>
                  <a:ext uri="{FF2B5EF4-FFF2-40B4-BE49-F238E27FC236}">
                    <a16:creationId xmlns:a16="http://schemas.microsoft.com/office/drawing/2014/main" id="{9594F992-88A0-458A-AA3C-4D912437E770}"/>
                  </a:ext>
                </a:extLst>
              </p:cNvPr>
              <p:cNvSpPr/>
              <p:nvPr/>
            </p:nvSpPr>
            <p:spPr>
              <a:xfrm>
                <a:off x="5343172" y="2085399"/>
                <a:ext cx="1584088" cy="307777"/>
              </a:xfrm>
              <a:prstGeom prst="rect">
                <a:avLst/>
              </a:prstGeom>
              <a:solidFill>
                <a:schemeClr val="bg1"/>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{65.2279, 19.5997}</a:t>
                </a:r>
              </a:p>
            </p:txBody>
          </p:sp>
          <p:sp>
            <p:nvSpPr>
              <p:cNvPr id="18" name="Rectangle 17">
                <a:extLst>
                  <a:ext uri="{FF2B5EF4-FFF2-40B4-BE49-F238E27FC236}">
                    <a16:creationId xmlns:a16="http://schemas.microsoft.com/office/drawing/2014/main" id="{558E5D07-23B2-4E4B-9FB5-A6BBD4672273}"/>
                  </a:ext>
                </a:extLst>
              </p:cNvPr>
              <p:cNvSpPr/>
              <p:nvPr/>
            </p:nvSpPr>
            <p:spPr>
              <a:xfrm>
                <a:off x="5342247" y="1777622"/>
                <a:ext cx="1669368" cy="307777"/>
              </a:xfrm>
              <a:prstGeom prst="rect">
                <a:avLst/>
              </a:prstGeom>
              <a:solidFill>
                <a:schemeClr val="bg1"/>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Female mean vector</a:t>
                </a:r>
              </a:p>
            </p:txBody>
          </p:sp>
        </p:grpSp>
        <p:sp>
          <p:nvSpPr>
            <p:cNvPr id="16" name="Rectangle 15">
              <a:extLst>
                <a:ext uri="{FF2B5EF4-FFF2-40B4-BE49-F238E27FC236}">
                  <a16:creationId xmlns:a16="http://schemas.microsoft.com/office/drawing/2014/main" id="{507CAD6C-3861-480F-B00B-3C07C95BE22A}"/>
                </a:ext>
              </a:extLst>
            </p:cNvPr>
            <p:cNvSpPr/>
            <p:nvPr/>
          </p:nvSpPr>
          <p:spPr>
            <a:xfrm>
              <a:off x="3182991" y="1033031"/>
              <a:ext cx="1669368" cy="615554"/>
            </a:xfrm>
            <a:prstGeom prst="rect">
              <a:avLst/>
            </a:prstGeom>
            <a:noFill/>
            <a:ln w="38100">
              <a:solidFill>
                <a:srgbClr val="FF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4" name="Straight Arrow Connector 3">
            <a:extLst>
              <a:ext uri="{FF2B5EF4-FFF2-40B4-BE49-F238E27FC236}">
                <a16:creationId xmlns:a16="http://schemas.microsoft.com/office/drawing/2014/main" id="{985B77A8-2FF9-49FF-A7E8-CD8056E67196}"/>
              </a:ext>
            </a:extLst>
          </p:cNvPr>
          <p:cNvCxnSpPr>
            <a:cxnSpLocks/>
          </p:cNvCxnSpPr>
          <p:nvPr/>
        </p:nvCxnSpPr>
        <p:spPr>
          <a:xfrm flipH="1">
            <a:off x="2658182" y="1359336"/>
            <a:ext cx="10916" cy="1700784"/>
          </a:xfrm>
          <a:prstGeom prst="straightConnector1">
            <a:avLst/>
          </a:prstGeom>
          <a:ln w="38100">
            <a:solidFill>
              <a:srgbClr val="8080FF"/>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06B494D-E557-40D9-85A3-1E6485F0B0AE}"/>
              </a:ext>
            </a:extLst>
          </p:cNvPr>
          <p:cNvCxnSpPr>
            <a:stCxn id="16" idx="2"/>
          </p:cNvCxnSpPr>
          <p:nvPr/>
        </p:nvCxnSpPr>
        <p:spPr>
          <a:xfrm>
            <a:off x="6671002" y="1359337"/>
            <a:ext cx="0" cy="2186503"/>
          </a:xfrm>
          <a:prstGeom prst="straightConnector1">
            <a:avLst/>
          </a:prstGeom>
          <a:ln w="38100">
            <a:solidFill>
              <a:srgbClr val="FF808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6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Dimensional Data</a:t>
            </a:r>
          </a:p>
        </p:txBody>
      </p:sp>
      <p:pic>
        <p:nvPicPr>
          <p:cNvPr id="9" name="Picture 8">
            <a:extLst>
              <a:ext uri="{FF2B5EF4-FFF2-40B4-BE49-F238E27FC236}">
                <a16:creationId xmlns:a16="http://schemas.microsoft.com/office/drawing/2014/main" id="{34EA79AF-3BD3-4E96-ACBD-CA0EF185E216}"/>
              </a:ext>
            </a:extLst>
          </p:cNvPr>
          <p:cNvPicPr>
            <a:picLocks/>
          </p:cNvPicPr>
          <p:nvPr/>
        </p:nvPicPr>
        <p:blipFill>
          <a:blip r:embed="rId2"/>
          <a:stretch>
            <a:fillRect/>
          </a:stretch>
        </p:blipFill>
        <p:spPr>
          <a:xfrm>
            <a:off x="38100" y="1645920"/>
            <a:ext cx="4114800" cy="4114800"/>
          </a:xfrm>
          <a:prstGeom prst="rect">
            <a:avLst/>
          </a:prstGeom>
        </p:spPr>
      </p:pic>
      <p:pic>
        <p:nvPicPr>
          <p:cNvPr id="10" name="Picture 9">
            <a:extLst>
              <a:ext uri="{FF2B5EF4-FFF2-40B4-BE49-F238E27FC236}">
                <a16:creationId xmlns:a16="http://schemas.microsoft.com/office/drawing/2014/main" id="{52CE2A5E-ED61-4DF4-87DB-3725B97D0A5C}"/>
              </a:ext>
            </a:extLst>
          </p:cNvPr>
          <p:cNvPicPr>
            <a:picLocks/>
          </p:cNvPicPr>
          <p:nvPr/>
        </p:nvPicPr>
        <p:blipFill>
          <a:blip r:embed="rId3"/>
          <a:stretch>
            <a:fillRect/>
          </a:stretch>
        </p:blipFill>
        <p:spPr>
          <a:xfrm>
            <a:off x="4668520" y="1645920"/>
            <a:ext cx="4114800" cy="4114800"/>
          </a:xfrm>
          <a:prstGeom prst="rect">
            <a:avLst/>
          </a:prstGeom>
        </p:spPr>
      </p:pic>
      <p:sp>
        <p:nvSpPr>
          <p:cNvPr id="11" name="Rectangle 10">
            <a:extLst>
              <a:ext uri="{FF2B5EF4-FFF2-40B4-BE49-F238E27FC236}">
                <a16:creationId xmlns:a16="http://schemas.microsoft.com/office/drawing/2014/main" id="{38EAC07D-CBB5-4334-9F94-09DCF6E6C918}"/>
              </a:ext>
            </a:extLst>
          </p:cNvPr>
          <p:cNvSpPr/>
          <p:nvPr/>
        </p:nvSpPr>
        <p:spPr>
          <a:xfrm>
            <a:off x="2142920" y="2831254"/>
            <a:ext cx="316690" cy="240066"/>
          </a:xfrm>
          <a:prstGeom prst="rect">
            <a:avLst/>
          </a:prstGeom>
          <a:solidFill>
            <a:schemeClr val="bg1"/>
          </a:solidFill>
          <a:ln>
            <a:solidFill>
              <a:srgbClr val="0000FF"/>
            </a:solidFill>
          </a:ln>
        </p:spPr>
        <p:txBody>
          <a:bodyPr wrap="none" lIns="27432" tIns="27432" rIns="27432" bIns="2743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r>
              <a:rPr kumimoji="0" lang="en-US" sz="1200" b="0" i="0" u="none" strike="noStrike" kern="1200" cap="none" spc="0" normalizeH="0" baseline="50000" noProof="0" dirty="0">
                <a:ln>
                  <a:noFill/>
                </a:ln>
                <a:solidFill>
                  <a:prstClr val="black"/>
                </a:solidFill>
                <a:effectLst/>
                <a:uLnTx/>
                <a:uFillTx/>
                <a:latin typeface="Arial" panose="020B0604020202020204" pitchFamily="34" charset="0"/>
                <a:ea typeface="+mn-ea"/>
                <a:cs typeface="Arial" panose="020B0604020202020204" pitchFamily="34" charset="0"/>
              </a:rPr>
              <a:t>-2</a:t>
            </a:r>
          </a:p>
        </p:txBody>
      </p:sp>
      <p:sp>
        <p:nvSpPr>
          <p:cNvPr id="12" name="Rectangle 11">
            <a:extLst>
              <a:ext uri="{FF2B5EF4-FFF2-40B4-BE49-F238E27FC236}">
                <a16:creationId xmlns:a16="http://schemas.microsoft.com/office/drawing/2014/main" id="{14201202-D9D4-4E58-95CE-1759709293B5}"/>
              </a:ext>
            </a:extLst>
          </p:cNvPr>
          <p:cNvSpPr/>
          <p:nvPr/>
        </p:nvSpPr>
        <p:spPr>
          <a:xfrm>
            <a:off x="1703679" y="3453748"/>
            <a:ext cx="316690" cy="240066"/>
          </a:xfrm>
          <a:prstGeom prst="rect">
            <a:avLst/>
          </a:prstGeom>
          <a:solidFill>
            <a:schemeClr val="bg1"/>
          </a:solidFill>
          <a:ln>
            <a:solidFill>
              <a:srgbClr val="0000FF"/>
            </a:solidFill>
          </a:ln>
        </p:spPr>
        <p:txBody>
          <a:bodyPr wrap="none" lIns="27432" tIns="27432" rIns="27432" bIns="2743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r>
              <a:rPr kumimoji="0" lang="en-US" sz="1200" b="0" i="0" u="none" strike="noStrike" kern="1200" cap="none" spc="0" normalizeH="0" baseline="50000" noProof="0" dirty="0">
                <a:ln>
                  <a:noFill/>
                </a:ln>
                <a:solidFill>
                  <a:prstClr val="black"/>
                </a:solidFill>
                <a:effectLst/>
                <a:uLnTx/>
                <a:uFillTx/>
                <a:latin typeface="Arial" panose="020B0604020202020204" pitchFamily="34" charset="0"/>
                <a:ea typeface="+mn-ea"/>
                <a:cs typeface="Arial" panose="020B0604020202020204" pitchFamily="34" charset="0"/>
              </a:rPr>
              <a:t>-3</a:t>
            </a:r>
          </a:p>
        </p:txBody>
      </p:sp>
      <p:sp>
        <p:nvSpPr>
          <p:cNvPr id="13" name="Rectangle 12">
            <a:extLst>
              <a:ext uri="{FF2B5EF4-FFF2-40B4-BE49-F238E27FC236}">
                <a16:creationId xmlns:a16="http://schemas.microsoft.com/office/drawing/2014/main" id="{5D8A08FF-4225-43B7-9B29-214FEF0CF9EA}"/>
              </a:ext>
            </a:extLst>
          </p:cNvPr>
          <p:cNvSpPr/>
          <p:nvPr/>
        </p:nvSpPr>
        <p:spPr>
          <a:xfrm>
            <a:off x="2938604" y="3848207"/>
            <a:ext cx="316690" cy="240066"/>
          </a:xfrm>
          <a:prstGeom prst="rect">
            <a:avLst/>
          </a:prstGeom>
          <a:solidFill>
            <a:schemeClr val="bg1"/>
          </a:solidFill>
          <a:ln>
            <a:solidFill>
              <a:srgbClr val="0000FF"/>
            </a:solidFill>
          </a:ln>
        </p:spPr>
        <p:txBody>
          <a:bodyPr wrap="none" lIns="27432" tIns="27432" rIns="27432" bIns="2743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r>
              <a:rPr kumimoji="0" lang="en-US" sz="1200" b="0" i="0" u="none" strike="noStrike" kern="1200" cap="none" spc="0" normalizeH="0" baseline="50000" noProof="0" dirty="0">
                <a:ln>
                  <a:noFill/>
                </a:ln>
                <a:solidFill>
                  <a:prstClr val="black"/>
                </a:solidFill>
                <a:effectLst/>
                <a:uLnTx/>
                <a:uFillTx/>
                <a:latin typeface="Arial" panose="020B0604020202020204" pitchFamily="34" charset="0"/>
                <a:ea typeface="+mn-ea"/>
                <a:cs typeface="Arial" panose="020B0604020202020204" pitchFamily="34" charset="0"/>
              </a:rPr>
              <a:t>-4</a:t>
            </a:r>
          </a:p>
        </p:txBody>
      </p:sp>
      <p:sp>
        <p:nvSpPr>
          <p:cNvPr id="14" name="Rectangle 13">
            <a:extLst>
              <a:ext uri="{FF2B5EF4-FFF2-40B4-BE49-F238E27FC236}">
                <a16:creationId xmlns:a16="http://schemas.microsoft.com/office/drawing/2014/main" id="{CA6ED50C-6CE9-4E4F-8C08-A4C2CA752248}"/>
              </a:ext>
            </a:extLst>
          </p:cNvPr>
          <p:cNvSpPr/>
          <p:nvPr/>
        </p:nvSpPr>
        <p:spPr>
          <a:xfrm>
            <a:off x="6292643" y="3188934"/>
            <a:ext cx="316690" cy="240066"/>
          </a:xfrm>
          <a:prstGeom prst="rect">
            <a:avLst/>
          </a:prstGeom>
          <a:solidFill>
            <a:schemeClr val="bg1"/>
          </a:solidFill>
          <a:ln>
            <a:solidFill>
              <a:srgbClr val="FF8080"/>
            </a:solidFill>
          </a:ln>
        </p:spPr>
        <p:txBody>
          <a:bodyPr wrap="none" lIns="27432" tIns="27432" rIns="27432" bIns="2743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r>
              <a:rPr kumimoji="0" lang="en-US" sz="1200" b="0" i="0" u="none" strike="noStrike" kern="1200" cap="none" spc="0" normalizeH="0" baseline="50000" noProof="0" dirty="0">
                <a:ln>
                  <a:noFill/>
                </a:ln>
                <a:solidFill>
                  <a:prstClr val="black"/>
                </a:solidFill>
                <a:effectLst/>
                <a:uLnTx/>
                <a:uFillTx/>
                <a:latin typeface="Arial" panose="020B0604020202020204" pitchFamily="34" charset="0"/>
                <a:ea typeface="+mn-ea"/>
                <a:cs typeface="Arial" panose="020B0604020202020204" pitchFamily="34" charset="0"/>
              </a:rPr>
              <a:t>-2</a:t>
            </a:r>
          </a:p>
        </p:txBody>
      </p:sp>
      <p:sp>
        <p:nvSpPr>
          <p:cNvPr id="15" name="Rectangle 14">
            <a:extLst>
              <a:ext uri="{FF2B5EF4-FFF2-40B4-BE49-F238E27FC236}">
                <a16:creationId xmlns:a16="http://schemas.microsoft.com/office/drawing/2014/main" id="{C1055F4E-4C7B-4800-A48C-88211F147D30}"/>
              </a:ext>
            </a:extLst>
          </p:cNvPr>
          <p:cNvSpPr/>
          <p:nvPr/>
        </p:nvSpPr>
        <p:spPr>
          <a:xfrm>
            <a:off x="7357652" y="3968240"/>
            <a:ext cx="316690" cy="240066"/>
          </a:xfrm>
          <a:prstGeom prst="rect">
            <a:avLst/>
          </a:prstGeom>
          <a:solidFill>
            <a:schemeClr val="bg1"/>
          </a:solidFill>
          <a:ln>
            <a:solidFill>
              <a:srgbClr val="FF8080"/>
            </a:solidFill>
          </a:ln>
        </p:spPr>
        <p:txBody>
          <a:bodyPr wrap="none" lIns="27432" tIns="27432" rIns="27432" bIns="2743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r>
              <a:rPr kumimoji="0" lang="en-US" sz="1200" b="0" i="0" u="none" strike="noStrike" kern="1200" cap="none" spc="0" normalizeH="0" baseline="50000" noProof="0" dirty="0">
                <a:ln>
                  <a:noFill/>
                </a:ln>
                <a:solidFill>
                  <a:prstClr val="black"/>
                </a:solidFill>
                <a:effectLst/>
                <a:uLnTx/>
                <a:uFillTx/>
                <a:latin typeface="Arial" panose="020B0604020202020204" pitchFamily="34" charset="0"/>
                <a:ea typeface="+mn-ea"/>
                <a:cs typeface="Arial" panose="020B0604020202020204" pitchFamily="34" charset="0"/>
              </a:rPr>
              <a:t>-4</a:t>
            </a:r>
          </a:p>
        </p:txBody>
      </p:sp>
      <p:sp>
        <p:nvSpPr>
          <p:cNvPr id="16" name="Rectangle 15">
            <a:extLst>
              <a:ext uri="{FF2B5EF4-FFF2-40B4-BE49-F238E27FC236}">
                <a16:creationId xmlns:a16="http://schemas.microsoft.com/office/drawing/2014/main" id="{F4242FB5-D717-4020-8700-402AABBCE082}"/>
              </a:ext>
            </a:extLst>
          </p:cNvPr>
          <p:cNvSpPr/>
          <p:nvPr/>
        </p:nvSpPr>
        <p:spPr>
          <a:xfrm>
            <a:off x="5627736" y="3799944"/>
            <a:ext cx="316690" cy="240066"/>
          </a:xfrm>
          <a:prstGeom prst="rect">
            <a:avLst/>
          </a:prstGeom>
          <a:solidFill>
            <a:schemeClr val="bg1"/>
          </a:solidFill>
          <a:ln>
            <a:solidFill>
              <a:srgbClr val="FF8080"/>
            </a:solidFill>
          </a:ln>
        </p:spPr>
        <p:txBody>
          <a:bodyPr wrap="none" lIns="27432" tIns="27432" rIns="27432" bIns="2743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r>
              <a:rPr kumimoji="0" lang="en-US" sz="1200" b="0" i="0" u="none" strike="noStrike" kern="1200" cap="none" spc="0" normalizeH="0" baseline="50000" noProof="0" dirty="0">
                <a:ln>
                  <a:noFill/>
                </a:ln>
                <a:solidFill>
                  <a:prstClr val="black"/>
                </a:solidFill>
                <a:effectLst/>
                <a:uLnTx/>
                <a:uFillTx/>
                <a:latin typeface="Arial" panose="020B0604020202020204" pitchFamily="34" charset="0"/>
                <a:ea typeface="+mn-ea"/>
                <a:cs typeface="Arial" panose="020B0604020202020204" pitchFamily="34" charset="0"/>
              </a:rPr>
              <a:t>-3</a:t>
            </a:r>
          </a:p>
        </p:txBody>
      </p:sp>
      <p:grpSp>
        <p:nvGrpSpPr>
          <p:cNvPr id="17" name="Group 16">
            <a:extLst>
              <a:ext uri="{FF2B5EF4-FFF2-40B4-BE49-F238E27FC236}">
                <a16:creationId xmlns:a16="http://schemas.microsoft.com/office/drawing/2014/main" id="{912A3C10-AB21-428F-86D1-C99031159320}"/>
              </a:ext>
            </a:extLst>
          </p:cNvPr>
          <p:cNvGrpSpPr/>
          <p:nvPr/>
        </p:nvGrpSpPr>
        <p:grpSpPr>
          <a:xfrm>
            <a:off x="414826" y="4402095"/>
            <a:ext cx="1925271" cy="954106"/>
            <a:chOff x="590144" y="4343210"/>
            <a:chExt cx="1925271" cy="954106"/>
          </a:xfrm>
        </p:grpSpPr>
        <p:grpSp>
          <p:nvGrpSpPr>
            <p:cNvPr id="18" name="Group 17">
              <a:extLst>
                <a:ext uri="{FF2B5EF4-FFF2-40B4-BE49-F238E27FC236}">
                  <a16:creationId xmlns:a16="http://schemas.microsoft.com/office/drawing/2014/main" id="{CFF33C60-0C4F-42DB-B8B9-7E21E66161CC}"/>
                </a:ext>
              </a:extLst>
            </p:cNvPr>
            <p:cNvGrpSpPr/>
            <p:nvPr/>
          </p:nvGrpSpPr>
          <p:grpSpPr>
            <a:xfrm>
              <a:off x="590144" y="4436521"/>
              <a:ext cx="1925271" cy="767484"/>
              <a:chOff x="598937" y="4382120"/>
              <a:chExt cx="1925271" cy="767484"/>
            </a:xfrm>
          </p:grpSpPr>
          <p:sp>
            <p:nvSpPr>
              <p:cNvPr id="20" name="Rectangle 19">
                <a:extLst>
                  <a:ext uri="{FF2B5EF4-FFF2-40B4-BE49-F238E27FC236}">
                    <a16:creationId xmlns:a16="http://schemas.microsoft.com/office/drawing/2014/main" id="{A6C5BFB2-8949-4308-913C-BEA27A9E9165}"/>
                  </a:ext>
                </a:extLst>
              </p:cNvPr>
              <p:cNvSpPr/>
              <p:nvPr/>
            </p:nvSpPr>
            <p:spPr>
              <a:xfrm>
                <a:off x="598937" y="4382120"/>
                <a:ext cx="1925271" cy="307777"/>
              </a:xfrm>
              <a:prstGeom prst="rect">
                <a:avLst/>
              </a:prstGeom>
              <a:solidFill>
                <a:schemeClr val="bg1"/>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Male Covariance Matrix</a:t>
                </a:r>
              </a:p>
            </p:txBody>
          </p:sp>
          <p:pic>
            <p:nvPicPr>
              <p:cNvPr id="21" name="Picture 20">
                <a:extLst>
                  <a:ext uri="{FF2B5EF4-FFF2-40B4-BE49-F238E27FC236}">
                    <a16:creationId xmlns:a16="http://schemas.microsoft.com/office/drawing/2014/main" id="{9992C042-4350-4827-8BD0-545CD917ED67}"/>
                  </a:ext>
                </a:extLst>
              </p:cNvPr>
              <p:cNvPicPr>
                <a:picLocks noChangeAspect="1"/>
              </p:cNvPicPr>
              <p:nvPr/>
            </p:nvPicPr>
            <p:blipFill>
              <a:blip r:embed="rId4"/>
              <a:stretch>
                <a:fillRect/>
              </a:stretch>
            </p:blipFill>
            <p:spPr>
              <a:xfrm>
                <a:off x="902793" y="4695274"/>
                <a:ext cx="1317557" cy="454330"/>
              </a:xfrm>
              <a:prstGeom prst="rect">
                <a:avLst/>
              </a:prstGeom>
            </p:spPr>
          </p:pic>
        </p:grpSp>
        <p:sp>
          <p:nvSpPr>
            <p:cNvPr id="19" name="Rectangle 18">
              <a:extLst>
                <a:ext uri="{FF2B5EF4-FFF2-40B4-BE49-F238E27FC236}">
                  <a16:creationId xmlns:a16="http://schemas.microsoft.com/office/drawing/2014/main" id="{A850FBFB-CA59-4661-B539-09BD20BB9FFF}"/>
                </a:ext>
              </a:extLst>
            </p:cNvPr>
            <p:cNvSpPr/>
            <p:nvPr/>
          </p:nvSpPr>
          <p:spPr>
            <a:xfrm>
              <a:off x="590144" y="4343210"/>
              <a:ext cx="1925270" cy="954106"/>
            </a:xfrm>
            <a:prstGeom prst="rect">
              <a:avLst/>
            </a:prstGeom>
            <a:noFill/>
            <a:ln w="38100">
              <a:solidFill>
                <a:srgbClr val="8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D5A26DE1-429B-4C34-949D-088ACE544A21}"/>
              </a:ext>
            </a:extLst>
          </p:cNvPr>
          <p:cNvGrpSpPr/>
          <p:nvPr/>
        </p:nvGrpSpPr>
        <p:grpSpPr>
          <a:xfrm>
            <a:off x="5051661" y="4402095"/>
            <a:ext cx="2082943" cy="954106"/>
            <a:chOff x="2854576" y="4347283"/>
            <a:chExt cx="2082943" cy="954106"/>
          </a:xfrm>
        </p:grpSpPr>
        <p:grpSp>
          <p:nvGrpSpPr>
            <p:cNvPr id="23" name="Group 22">
              <a:extLst>
                <a:ext uri="{FF2B5EF4-FFF2-40B4-BE49-F238E27FC236}">
                  <a16:creationId xmlns:a16="http://schemas.microsoft.com/office/drawing/2014/main" id="{5F07ED0C-160A-4415-AB18-E06D3CC0B9A2}"/>
                </a:ext>
              </a:extLst>
            </p:cNvPr>
            <p:cNvGrpSpPr/>
            <p:nvPr/>
          </p:nvGrpSpPr>
          <p:grpSpPr>
            <a:xfrm>
              <a:off x="2854576" y="4437594"/>
              <a:ext cx="2082943" cy="773485"/>
              <a:chOff x="2839404" y="4432988"/>
              <a:chExt cx="2082943" cy="773485"/>
            </a:xfrm>
          </p:grpSpPr>
          <p:sp>
            <p:nvSpPr>
              <p:cNvPr id="25" name="Rectangle 24">
                <a:extLst>
                  <a:ext uri="{FF2B5EF4-FFF2-40B4-BE49-F238E27FC236}">
                    <a16:creationId xmlns:a16="http://schemas.microsoft.com/office/drawing/2014/main" id="{A2795D20-7730-40D5-BB1A-40C72327B8B8}"/>
                  </a:ext>
                </a:extLst>
              </p:cNvPr>
              <p:cNvSpPr/>
              <p:nvPr/>
            </p:nvSpPr>
            <p:spPr>
              <a:xfrm>
                <a:off x="2839404" y="4432988"/>
                <a:ext cx="2082943" cy="307777"/>
              </a:xfrm>
              <a:prstGeom prst="rect">
                <a:avLst/>
              </a:prstGeom>
              <a:solidFill>
                <a:schemeClr val="bg1"/>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Female Covariance Matrix</a:t>
                </a:r>
              </a:p>
            </p:txBody>
          </p:sp>
          <p:pic>
            <p:nvPicPr>
              <p:cNvPr id="26" name="Picture 25">
                <a:extLst>
                  <a:ext uri="{FF2B5EF4-FFF2-40B4-BE49-F238E27FC236}">
                    <a16:creationId xmlns:a16="http://schemas.microsoft.com/office/drawing/2014/main" id="{841DBE5B-CDCB-469F-8B5D-4D616FE2297B}"/>
                  </a:ext>
                </a:extLst>
              </p:cNvPr>
              <p:cNvPicPr>
                <a:picLocks noChangeAspect="1"/>
              </p:cNvPicPr>
              <p:nvPr/>
            </p:nvPicPr>
            <p:blipFill>
              <a:blip r:embed="rId5"/>
              <a:stretch>
                <a:fillRect/>
              </a:stretch>
            </p:blipFill>
            <p:spPr>
              <a:xfrm>
                <a:off x="3222097" y="4752143"/>
                <a:ext cx="1317557" cy="454330"/>
              </a:xfrm>
              <a:prstGeom prst="rect">
                <a:avLst/>
              </a:prstGeom>
            </p:spPr>
          </p:pic>
        </p:grpSp>
        <p:sp>
          <p:nvSpPr>
            <p:cNvPr id="24" name="Rectangle 23">
              <a:extLst>
                <a:ext uri="{FF2B5EF4-FFF2-40B4-BE49-F238E27FC236}">
                  <a16:creationId xmlns:a16="http://schemas.microsoft.com/office/drawing/2014/main" id="{ABED4AE1-A552-4E2E-B003-87D7B0DF7D69}"/>
                </a:ext>
              </a:extLst>
            </p:cNvPr>
            <p:cNvSpPr/>
            <p:nvPr/>
          </p:nvSpPr>
          <p:spPr>
            <a:xfrm>
              <a:off x="2857221" y="4347283"/>
              <a:ext cx="2077652" cy="954106"/>
            </a:xfrm>
            <a:prstGeom prst="rect">
              <a:avLst/>
            </a:prstGeom>
            <a:noFill/>
            <a:ln w="38100">
              <a:solidFill>
                <a:srgbClr val="FF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01943331-5C04-44C3-A4EF-DCA006462C99}"/>
                  </a:ext>
                </a:extLst>
              </p:cNvPr>
              <p:cNvSpPr/>
              <p:nvPr/>
            </p:nvSpPr>
            <p:spPr>
              <a:xfrm>
                <a:off x="513025" y="5652992"/>
                <a:ext cx="5174750" cy="954107"/>
              </a:xfrm>
              <a:prstGeom prst="rect">
                <a:avLst/>
              </a:prstGeom>
              <a:solidFill>
                <a:schemeClr val="bg1"/>
              </a:solidFill>
              <a:ln w="38100">
                <a:solidFill>
                  <a:srgbClr val="8080FF"/>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This box covers 3 units of height and 1.5 units of handspan.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 value of the probability density function at this location is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r>
                  <a:rPr kumimoji="0" lang="en-US" sz="1400" b="0" i="0" u="none" strike="noStrike" kern="1200" cap="none" spc="0" normalizeH="0" baseline="50000" noProof="0" dirty="0">
                    <a:ln>
                      <a:noFill/>
                    </a:ln>
                    <a:solidFill>
                      <a:prstClr val="black"/>
                    </a:solidFill>
                    <a:effectLst/>
                    <a:uLnTx/>
                    <a:uFillTx/>
                    <a:latin typeface="Arial" panose="020B0604020202020204" pitchFamily="34" charset="0"/>
                    <a:ea typeface="+mn-ea"/>
                    <a:cs typeface="Arial" panose="020B0604020202020204" pitchFamily="34" charset="0"/>
                  </a:rPr>
                  <a:t>-4</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Therefore, the PDF estimates the number of points inside this box as</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×1.5×</m:t>
                    </m:r>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−4</m:t>
                        </m:r>
                      </m:sup>
                    </m:s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×7800=3.5</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This seems about right!</a:t>
                </a:r>
              </a:p>
            </p:txBody>
          </p:sp>
        </mc:Choice>
        <mc:Fallback xmlns="">
          <p:sp>
            <p:nvSpPr>
              <p:cNvPr id="39" name="Rectangle 38">
                <a:extLst>
                  <a:ext uri="{FF2B5EF4-FFF2-40B4-BE49-F238E27FC236}">
                    <a16:creationId xmlns:a16="http://schemas.microsoft.com/office/drawing/2014/main" id="{01943331-5C04-44C3-A4EF-DCA006462C99}"/>
                  </a:ext>
                </a:extLst>
              </p:cNvPr>
              <p:cNvSpPr>
                <a:spLocks noRot="1" noChangeAspect="1" noMove="1" noResize="1" noEditPoints="1" noAdjustHandles="1" noChangeArrowheads="1" noChangeShapeType="1" noTextEdit="1"/>
              </p:cNvSpPr>
              <p:nvPr/>
            </p:nvSpPr>
            <p:spPr>
              <a:xfrm>
                <a:off x="513025" y="5652992"/>
                <a:ext cx="5174750" cy="954107"/>
              </a:xfrm>
              <a:prstGeom prst="rect">
                <a:avLst/>
              </a:prstGeom>
              <a:blipFill>
                <a:blip r:embed="rId6"/>
                <a:stretch>
                  <a:fillRect b="-4294"/>
                </a:stretch>
              </a:blipFill>
              <a:ln w="38100">
                <a:solidFill>
                  <a:srgbClr val="8080FF"/>
                </a:solid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16B74592-E81F-4CCA-B2A1-FDF0B052B7BC}"/>
              </a:ext>
            </a:extLst>
          </p:cNvPr>
          <p:cNvCxnSpPr>
            <a:cxnSpLocks/>
            <a:stCxn id="39" idx="0"/>
            <a:endCxn id="13" idx="2"/>
          </p:cNvCxnSpPr>
          <p:nvPr/>
        </p:nvCxnSpPr>
        <p:spPr>
          <a:xfrm flipH="1" flipV="1">
            <a:off x="3096949" y="4088273"/>
            <a:ext cx="3451" cy="1564719"/>
          </a:xfrm>
          <a:prstGeom prst="straightConnector1">
            <a:avLst/>
          </a:prstGeom>
          <a:ln w="38100">
            <a:solidFill>
              <a:srgbClr val="8080FF"/>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00A5C396-A6B8-4FCF-B87D-58A1756B82B4}"/>
              </a:ext>
            </a:extLst>
          </p:cNvPr>
          <p:cNvGrpSpPr/>
          <p:nvPr/>
        </p:nvGrpSpPr>
        <p:grpSpPr>
          <a:xfrm>
            <a:off x="1908437" y="743783"/>
            <a:ext cx="1511696" cy="615554"/>
            <a:chOff x="1327708" y="1032143"/>
            <a:chExt cx="1511696" cy="615554"/>
          </a:xfrm>
        </p:grpSpPr>
        <p:grpSp>
          <p:nvGrpSpPr>
            <p:cNvPr id="43" name="Group 42">
              <a:extLst>
                <a:ext uri="{FF2B5EF4-FFF2-40B4-BE49-F238E27FC236}">
                  <a16:creationId xmlns:a16="http://schemas.microsoft.com/office/drawing/2014/main" id="{54979F90-36D9-4253-B441-9DF394A821C3}"/>
                </a:ext>
              </a:extLst>
            </p:cNvPr>
            <p:cNvGrpSpPr/>
            <p:nvPr/>
          </p:nvGrpSpPr>
          <p:grpSpPr>
            <a:xfrm>
              <a:off x="1327708" y="1032143"/>
              <a:ext cx="1511696" cy="615554"/>
              <a:chOff x="1978332" y="1632522"/>
              <a:chExt cx="1511696" cy="615554"/>
            </a:xfrm>
          </p:grpSpPr>
          <p:sp>
            <p:nvSpPr>
              <p:cNvPr id="45" name="Rectangle 44">
                <a:extLst>
                  <a:ext uri="{FF2B5EF4-FFF2-40B4-BE49-F238E27FC236}">
                    <a16:creationId xmlns:a16="http://schemas.microsoft.com/office/drawing/2014/main" id="{650DABCE-FC02-43B1-8FAA-C99DB62B4C32}"/>
                  </a:ext>
                </a:extLst>
              </p:cNvPr>
              <p:cNvSpPr/>
              <p:nvPr/>
            </p:nvSpPr>
            <p:spPr>
              <a:xfrm>
                <a:off x="1978332" y="1940299"/>
                <a:ext cx="1492716" cy="307777"/>
              </a:xfrm>
              <a:prstGeom prst="rect">
                <a:avLst/>
              </a:prstGeom>
              <a:solidFill>
                <a:schemeClr val="bg1"/>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{71.271, 22.3017}</a:t>
                </a:r>
              </a:p>
            </p:txBody>
          </p:sp>
          <p:sp>
            <p:nvSpPr>
              <p:cNvPr id="46" name="Rectangle 45">
                <a:extLst>
                  <a:ext uri="{FF2B5EF4-FFF2-40B4-BE49-F238E27FC236}">
                    <a16:creationId xmlns:a16="http://schemas.microsoft.com/office/drawing/2014/main" id="{BBCBB256-4FCA-4676-89C8-254420AC6A3C}"/>
                  </a:ext>
                </a:extLst>
              </p:cNvPr>
              <p:cNvSpPr/>
              <p:nvPr/>
            </p:nvSpPr>
            <p:spPr>
              <a:xfrm>
                <a:off x="1978332" y="1632522"/>
                <a:ext cx="1511696" cy="307777"/>
              </a:xfrm>
              <a:prstGeom prst="rect">
                <a:avLst/>
              </a:prstGeom>
              <a:solidFill>
                <a:schemeClr val="bg1"/>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Male mean vector</a:t>
                </a:r>
              </a:p>
            </p:txBody>
          </p:sp>
        </p:grpSp>
        <p:sp>
          <p:nvSpPr>
            <p:cNvPr id="44" name="Rectangle 43">
              <a:extLst>
                <a:ext uri="{FF2B5EF4-FFF2-40B4-BE49-F238E27FC236}">
                  <a16:creationId xmlns:a16="http://schemas.microsoft.com/office/drawing/2014/main" id="{A073ABE1-1A23-4165-AB1F-12B9C4F03C9A}"/>
                </a:ext>
              </a:extLst>
            </p:cNvPr>
            <p:cNvSpPr/>
            <p:nvPr/>
          </p:nvSpPr>
          <p:spPr>
            <a:xfrm>
              <a:off x="1337198" y="1032143"/>
              <a:ext cx="1492716" cy="615554"/>
            </a:xfrm>
            <a:prstGeom prst="rect">
              <a:avLst/>
            </a:prstGeom>
            <a:noFill/>
            <a:ln w="38100">
              <a:solidFill>
                <a:srgbClr val="8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059168BB-396D-411C-B1AB-74BF02C064CE}"/>
              </a:ext>
            </a:extLst>
          </p:cNvPr>
          <p:cNvGrpSpPr/>
          <p:nvPr/>
        </p:nvGrpSpPr>
        <p:grpSpPr>
          <a:xfrm>
            <a:off x="5836318" y="743783"/>
            <a:ext cx="1669368" cy="615554"/>
            <a:chOff x="3182991" y="1033031"/>
            <a:chExt cx="1669368" cy="615554"/>
          </a:xfrm>
        </p:grpSpPr>
        <p:grpSp>
          <p:nvGrpSpPr>
            <p:cNvPr id="48" name="Group 47">
              <a:extLst>
                <a:ext uri="{FF2B5EF4-FFF2-40B4-BE49-F238E27FC236}">
                  <a16:creationId xmlns:a16="http://schemas.microsoft.com/office/drawing/2014/main" id="{04068AF2-4767-43D9-B7DD-8A3538BDA24A}"/>
                </a:ext>
              </a:extLst>
            </p:cNvPr>
            <p:cNvGrpSpPr/>
            <p:nvPr/>
          </p:nvGrpSpPr>
          <p:grpSpPr>
            <a:xfrm>
              <a:off x="3182991" y="1033031"/>
              <a:ext cx="1669368" cy="615554"/>
              <a:chOff x="5342247" y="1777622"/>
              <a:chExt cx="1669368" cy="615554"/>
            </a:xfrm>
          </p:grpSpPr>
          <p:sp>
            <p:nvSpPr>
              <p:cNvPr id="50" name="Rectangle 49">
                <a:extLst>
                  <a:ext uri="{FF2B5EF4-FFF2-40B4-BE49-F238E27FC236}">
                    <a16:creationId xmlns:a16="http://schemas.microsoft.com/office/drawing/2014/main" id="{7F75FBB7-2A23-4835-9A5D-6920828AE213}"/>
                  </a:ext>
                </a:extLst>
              </p:cNvPr>
              <p:cNvSpPr/>
              <p:nvPr/>
            </p:nvSpPr>
            <p:spPr>
              <a:xfrm>
                <a:off x="5343172" y="2085399"/>
                <a:ext cx="1584088" cy="307777"/>
              </a:xfrm>
              <a:prstGeom prst="rect">
                <a:avLst/>
              </a:prstGeom>
              <a:solidFill>
                <a:schemeClr val="bg1"/>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{65.2279, 19.5997}</a:t>
                </a:r>
              </a:p>
            </p:txBody>
          </p:sp>
          <p:sp>
            <p:nvSpPr>
              <p:cNvPr id="51" name="Rectangle 50">
                <a:extLst>
                  <a:ext uri="{FF2B5EF4-FFF2-40B4-BE49-F238E27FC236}">
                    <a16:creationId xmlns:a16="http://schemas.microsoft.com/office/drawing/2014/main" id="{FB2853E9-8700-4F9C-BDA7-D8F2408EF374}"/>
                  </a:ext>
                </a:extLst>
              </p:cNvPr>
              <p:cNvSpPr/>
              <p:nvPr/>
            </p:nvSpPr>
            <p:spPr>
              <a:xfrm>
                <a:off x="5342247" y="1777622"/>
                <a:ext cx="1669368" cy="307777"/>
              </a:xfrm>
              <a:prstGeom prst="rect">
                <a:avLst/>
              </a:prstGeom>
              <a:solidFill>
                <a:schemeClr val="bg1"/>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Female mean vector</a:t>
                </a:r>
              </a:p>
            </p:txBody>
          </p:sp>
        </p:grpSp>
        <p:sp>
          <p:nvSpPr>
            <p:cNvPr id="49" name="Rectangle 48">
              <a:extLst>
                <a:ext uri="{FF2B5EF4-FFF2-40B4-BE49-F238E27FC236}">
                  <a16:creationId xmlns:a16="http://schemas.microsoft.com/office/drawing/2014/main" id="{A08688FC-6E4F-4978-8048-B5993D27E7BD}"/>
                </a:ext>
              </a:extLst>
            </p:cNvPr>
            <p:cNvSpPr/>
            <p:nvPr/>
          </p:nvSpPr>
          <p:spPr>
            <a:xfrm>
              <a:off x="3182991" y="1033031"/>
              <a:ext cx="1669368" cy="615554"/>
            </a:xfrm>
            <a:prstGeom prst="rect">
              <a:avLst/>
            </a:prstGeom>
            <a:noFill/>
            <a:ln w="38100">
              <a:solidFill>
                <a:srgbClr val="FF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58" name="Straight Arrow Connector 57">
            <a:extLst>
              <a:ext uri="{FF2B5EF4-FFF2-40B4-BE49-F238E27FC236}">
                <a16:creationId xmlns:a16="http://schemas.microsoft.com/office/drawing/2014/main" id="{FD89A8EF-B0C4-4DEE-8EE1-5CB39FC1954C}"/>
              </a:ext>
            </a:extLst>
          </p:cNvPr>
          <p:cNvCxnSpPr>
            <a:cxnSpLocks/>
          </p:cNvCxnSpPr>
          <p:nvPr/>
        </p:nvCxnSpPr>
        <p:spPr>
          <a:xfrm flipH="1">
            <a:off x="2658182" y="1359336"/>
            <a:ext cx="10916" cy="1700784"/>
          </a:xfrm>
          <a:prstGeom prst="straightConnector1">
            <a:avLst/>
          </a:prstGeom>
          <a:ln w="38100">
            <a:solidFill>
              <a:srgbClr val="8080FF"/>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FE731F8-982A-4713-ABDB-E01CC30DCD34}"/>
              </a:ext>
            </a:extLst>
          </p:cNvPr>
          <p:cNvCxnSpPr>
            <a:stCxn id="49" idx="2"/>
          </p:cNvCxnSpPr>
          <p:nvPr/>
        </p:nvCxnSpPr>
        <p:spPr>
          <a:xfrm>
            <a:off x="6671002" y="1359337"/>
            <a:ext cx="0" cy="2186503"/>
          </a:xfrm>
          <a:prstGeom prst="straightConnector1">
            <a:avLst/>
          </a:prstGeom>
          <a:ln w="38100">
            <a:solidFill>
              <a:srgbClr val="FF808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ED90647B-D971-4BD3-9052-58260F40B13F}"/>
              </a:ext>
            </a:extLst>
          </p:cNvPr>
          <p:cNvSpPr/>
          <p:nvPr/>
        </p:nvSpPr>
        <p:spPr>
          <a:xfrm>
            <a:off x="3380642" y="2592849"/>
            <a:ext cx="2473204" cy="994786"/>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urier New" panose="02070309020205020404" pitchFamily="49" charset="0"/>
                <a:cs typeface="Courier New" panose="02070309020205020404" pitchFamily="49" charset="0"/>
              </a:rPr>
              <a:t>np.cov</a:t>
            </a:r>
            <a:r>
              <a:rPr lang="en-US"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229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39" grpId="0" animBg="1"/>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Dimensional Gaussian Intuition</a:t>
            </a:r>
          </a:p>
        </p:txBody>
      </p:sp>
      <p:sp>
        <p:nvSpPr>
          <p:cNvPr id="3" name="Slide Number Placeholder 2"/>
          <p:cNvSpPr>
            <a:spLocks noGrp="1"/>
          </p:cNvSpPr>
          <p:nvPr>
            <p:ph type="sldNum" sz="quarter" idx="4294967295"/>
          </p:nvPr>
        </p:nvSpPr>
        <p:spPr>
          <a:xfrm>
            <a:off x="8697913" y="6650038"/>
            <a:ext cx="446087" cy="20796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EBB002-8365-4AEE-B4C0-BFAE220AA7E7}"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3" name="Picture 12"/>
          <p:cNvPicPr>
            <a:picLocks noChangeAspect="1"/>
          </p:cNvPicPr>
          <p:nvPr/>
        </p:nvPicPr>
        <p:blipFill>
          <a:blip r:embed="rId2"/>
          <a:stretch>
            <a:fillRect/>
          </a:stretch>
        </p:blipFill>
        <p:spPr>
          <a:xfrm>
            <a:off x="120073" y="700642"/>
            <a:ext cx="5081158" cy="5233592"/>
          </a:xfrm>
          <a:prstGeom prst="rect">
            <a:avLst/>
          </a:prstGeom>
        </p:spPr>
      </p:pic>
      <p:pic>
        <p:nvPicPr>
          <p:cNvPr id="14" name="Picture 13"/>
          <p:cNvPicPr>
            <a:picLocks noChangeAspect="1"/>
          </p:cNvPicPr>
          <p:nvPr/>
        </p:nvPicPr>
        <p:blipFill>
          <a:blip r:embed="rId3"/>
          <a:stretch>
            <a:fillRect/>
          </a:stretch>
        </p:blipFill>
        <p:spPr>
          <a:xfrm>
            <a:off x="120073" y="700642"/>
            <a:ext cx="5081158" cy="5233592"/>
          </a:xfrm>
          <a:prstGeom prst="rect">
            <a:avLst/>
          </a:prstGeom>
        </p:spPr>
      </p:pic>
      <p:pic>
        <p:nvPicPr>
          <p:cNvPr id="15" name="Picture 14"/>
          <p:cNvPicPr>
            <a:picLocks noChangeAspect="1"/>
          </p:cNvPicPr>
          <p:nvPr/>
        </p:nvPicPr>
        <p:blipFill>
          <a:blip r:embed="rId4"/>
          <a:stretch>
            <a:fillRect/>
          </a:stretch>
        </p:blipFill>
        <p:spPr>
          <a:xfrm>
            <a:off x="120073" y="700642"/>
            <a:ext cx="5081158" cy="5233592"/>
          </a:xfrm>
          <a:prstGeom prst="rect">
            <a:avLst/>
          </a:prstGeom>
        </p:spPr>
      </p:pic>
      <p:sp>
        <p:nvSpPr>
          <p:cNvPr id="16" name="Rectangle 15"/>
          <p:cNvSpPr/>
          <p:nvPr/>
        </p:nvSpPr>
        <p:spPr>
          <a:xfrm>
            <a:off x="5310909" y="2578774"/>
            <a:ext cx="3610047" cy="1477328"/>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Errors are independent of orientation.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Errors in x are independent of errors in 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Large errors are less probable</a:t>
            </a:r>
          </a:p>
        </p:txBody>
      </p:sp>
      <p:sp>
        <p:nvSpPr>
          <p:cNvPr id="9" name="TextBox 8"/>
          <p:cNvSpPr txBox="1"/>
          <p:nvPr/>
        </p:nvSpPr>
        <p:spPr>
          <a:xfrm>
            <a:off x="3279227" y="794815"/>
            <a:ext cx="3641690" cy="584775"/>
          </a:xfrm>
          <a:prstGeom prst="rect">
            <a:avLst/>
          </a:prstGeom>
          <a:solidFill>
            <a:srgbClr val="FFFF00"/>
          </a:solidFill>
          <a:ln w="3175">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Data generated by an unskilled marksman aiming for the point {4,8}. Good luck!</a:t>
            </a:r>
          </a:p>
        </p:txBody>
      </p:sp>
      <p:sp>
        <p:nvSpPr>
          <p:cNvPr id="11" name="TextBox 10"/>
          <p:cNvSpPr txBox="1"/>
          <p:nvPr/>
        </p:nvSpPr>
        <p:spPr>
          <a:xfrm>
            <a:off x="3746243" y="1495953"/>
            <a:ext cx="1786325" cy="338554"/>
          </a:xfrm>
          <a:prstGeom prst="rect">
            <a:avLst/>
          </a:prstGeom>
          <a:solidFill>
            <a:srgbClr val="FFFF00"/>
          </a:solidFill>
          <a:ln w="3175">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Some more tries …</a:t>
            </a:r>
          </a:p>
        </p:txBody>
      </p:sp>
      <p:sp>
        <p:nvSpPr>
          <p:cNvPr id="12" name="TextBox 11"/>
          <p:cNvSpPr txBox="1"/>
          <p:nvPr/>
        </p:nvSpPr>
        <p:spPr>
          <a:xfrm>
            <a:off x="4112534" y="1950871"/>
            <a:ext cx="1751371" cy="338554"/>
          </a:xfrm>
          <a:prstGeom prst="rect">
            <a:avLst/>
          </a:prstGeom>
          <a:solidFill>
            <a:srgbClr val="FFFF00"/>
          </a:solidFill>
          <a:ln w="3175">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Even more tries …</a:t>
            </a:r>
          </a:p>
        </p:txBody>
      </p:sp>
    </p:spTree>
    <p:extLst>
      <p:ext uri="{BB962C8B-B14F-4D97-AF65-F5344CB8AC3E}">
        <p14:creationId xmlns:p14="http://schemas.microsoft.com/office/powerpoint/2010/main" val="123393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9"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0073" y="700642"/>
            <a:ext cx="5081158" cy="5233592"/>
          </a:xfrm>
          <a:prstGeom prst="rect">
            <a:avLst/>
          </a:prstGeom>
        </p:spPr>
      </p:pic>
      <p:pic>
        <p:nvPicPr>
          <p:cNvPr id="5" name="Picture 4"/>
          <p:cNvPicPr>
            <a:picLocks noChangeAspect="1"/>
          </p:cNvPicPr>
          <p:nvPr/>
        </p:nvPicPr>
        <p:blipFill>
          <a:blip r:embed="rId3"/>
          <a:stretch>
            <a:fillRect/>
          </a:stretch>
        </p:blipFill>
        <p:spPr>
          <a:xfrm>
            <a:off x="120073" y="700642"/>
            <a:ext cx="5081158" cy="5233592"/>
          </a:xfrm>
          <a:prstGeom prst="rect">
            <a:avLst/>
          </a:prstGeom>
        </p:spPr>
      </p:pic>
      <p:pic>
        <p:nvPicPr>
          <p:cNvPr id="6" name="Picture 5"/>
          <p:cNvPicPr>
            <a:picLocks noChangeAspect="1"/>
          </p:cNvPicPr>
          <p:nvPr/>
        </p:nvPicPr>
        <p:blipFill>
          <a:blip r:embed="rId4"/>
          <a:stretch>
            <a:fillRect/>
          </a:stretch>
        </p:blipFill>
        <p:spPr>
          <a:xfrm>
            <a:off x="120073" y="700642"/>
            <a:ext cx="5081158" cy="5233592"/>
          </a:xfrm>
          <a:prstGeom prst="rect">
            <a:avLst/>
          </a:prstGeom>
        </p:spPr>
      </p:pic>
      <p:sp>
        <p:nvSpPr>
          <p:cNvPr id="2" name="Title 1"/>
          <p:cNvSpPr>
            <a:spLocks noGrp="1"/>
          </p:cNvSpPr>
          <p:nvPr>
            <p:ph type="title"/>
          </p:nvPr>
        </p:nvSpPr>
        <p:spPr/>
        <p:txBody>
          <a:bodyPr/>
          <a:lstStyle/>
          <a:p>
            <a:r>
              <a:rPr lang="en-US" dirty="0"/>
              <a:t>Two Dimensional Gaussian Intuition (more general)</a:t>
            </a:r>
          </a:p>
        </p:txBody>
      </p:sp>
      <p:sp>
        <p:nvSpPr>
          <p:cNvPr id="3" name="Slide Number Placeholder 2"/>
          <p:cNvSpPr>
            <a:spLocks noGrp="1"/>
          </p:cNvSpPr>
          <p:nvPr>
            <p:ph type="sldNum" sz="quarter" idx="4294967295"/>
          </p:nvPr>
        </p:nvSpPr>
        <p:spPr>
          <a:xfrm>
            <a:off x="8697913" y="6650038"/>
            <a:ext cx="446087" cy="20796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EBB002-8365-4AEE-B4C0-BFAE220AA7E7}"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6" name="Rectangle 15"/>
          <p:cNvSpPr/>
          <p:nvPr/>
        </p:nvSpPr>
        <p:spPr>
          <a:xfrm>
            <a:off x="5310909" y="2578774"/>
            <a:ext cx="3610047" cy="1477328"/>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Errors are </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dependent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on orientation.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Errors in x  are </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dependent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on errors in 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Large errors are less probable</a:t>
            </a:r>
          </a:p>
        </p:txBody>
      </p:sp>
    </p:spTree>
    <p:extLst>
      <p:ext uri="{BB962C8B-B14F-4D97-AF65-F5344CB8AC3E}">
        <p14:creationId xmlns:p14="http://schemas.microsoft.com/office/powerpoint/2010/main" val="36053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031421" y="812204"/>
            <a:ext cx="5081158" cy="5233592"/>
          </a:xfrm>
          <a:prstGeom prst="rect">
            <a:avLst/>
          </a:prstGeom>
        </p:spPr>
      </p:pic>
      <p:sp>
        <p:nvSpPr>
          <p:cNvPr id="2" name="Title 1"/>
          <p:cNvSpPr>
            <a:spLocks noGrp="1"/>
          </p:cNvSpPr>
          <p:nvPr>
            <p:ph type="title"/>
          </p:nvPr>
        </p:nvSpPr>
        <p:spPr/>
        <p:txBody>
          <a:bodyPr/>
          <a:lstStyle/>
          <a:p>
            <a:r>
              <a:rPr lang="en-US" dirty="0"/>
              <a:t>What does an “outlier” mean?</a:t>
            </a:r>
          </a:p>
        </p:txBody>
      </p:sp>
      <p:sp>
        <p:nvSpPr>
          <p:cNvPr id="3" name="Slide Number Placeholder 2"/>
          <p:cNvSpPr>
            <a:spLocks noGrp="1"/>
          </p:cNvSpPr>
          <p:nvPr>
            <p:ph type="sldNum" sz="quarter" idx="4294967295"/>
          </p:nvPr>
        </p:nvSpPr>
        <p:spPr>
          <a:xfrm>
            <a:off x="8697913" y="6650038"/>
            <a:ext cx="446087" cy="20796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EBB002-8365-4AEE-B4C0-BFAE220AA7E7}"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p:nvPicPr>
        <p:blipFill>
          <a:blip r:embed="rId3"/>
          <a:stretch>
            <a:fillRect/>
          </a:stretch>
        </p:blipFill>
        <p:spPr>
          <a:xfrm>
            <a:off x="2031419" y="812204"/>
            <a:ext cx="5081158" cy="5233592"/>
          </a:xfrm>
          <a:prstGeom prst="rect">
            <a:avLst/>
          </a:prstGeom>
        </p:spPr>
      </p:pic>
      <p:sp>
        <p:nvSpPr>
          <p:cNvPr id="16" name="Oval 15">
            <a:extLst>
              <a:ext uri="{FF2B5EF4-FFF2-40B4-BE49-F238E27FC236}">
                <a16:creationId xmlns:a16="http://schemas.microsoft.com/office/drawing/2014/main" id="{219EF43F-4108-4C6D-8063-E6B195768966}"/>
              </a:ext>
            </a:extLst>
          </p:cNvPr>
          <p:cNvSpPr/>
          <p:nvPr/>
        </p:nvSpPr>
        <p:spPr>
          <a:xfrm>
            <a:off x="3838704" y="2868469"/>
            <a:ext cx="82296" cy="822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Group 13"/>
          <p:cNvGrpSpPr/>
          <p:nvPr/>
        </p:nvGrpSpPr>
        <p:grpSpPr>
          <a:xfrm>
            <a:off x="1883039" y="2726501"/>
            <a:ext cx="1914693" cy="369332"/>
            <a:chOff x="1711229" y="2834217"/>
            <a:chExt cx="1914693" cy="369332"/>
          </a:xfrm>
        </p:grpSpPr>
        <p:cxnSp>
          <p:nvCxnSpPr>
            <p:cNvPr id="13" name="Straight Arrow Connector 12"/>
            <p:cNvCxnSpPr/>
            <p:nvPr/>
          </p:nvCxnSpPr>
          <p:spPr>
            <a:xfrm>
              <a:off x="3158838" y="3018883"/>
              <a:ext cx="46708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1229" y="2834217"/>
              <a:ext cx="1492716" cy="369332"/>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 an outlier</a:t>
              </a:r>
            </a:p>
          </p:txBody>
        </p:sp>
      </p:grpSp>
      <p:grpSp>
        <p:nvGrpSpPr>
          <p:cNvPr id="17" name="Group 16"/>
          <p:cNvGrpSpPr/>
          <p:nvPr/>
        </p:nvGrpSpPr>
        <p:grpSpPr>
          <a:xfrm>
            <a:off x="1994340" y="2726501"/>
            <a:ext cx="1806306" cy="369332"/>
            <a:chOff x="1819616" y="2834217"/>
            <a:chExt cx="1806306" cy="369332"/>
          </a:xfrm>
        </p:grpSpPr>
        <p:cxnSp>
          <p:nvCxnSpPr>
            <p:cNvPr id="18" name="Straight Arrow Connector 17"/>
            <p:cNvCxnSpPr/>
            <p:nvPr/>
          </p:nvCxnSpPr>
          <p:spPr>
            <a:xfrm>
              <a:off x="3158838" y="3018883"/>
              <a:ext cx="46708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819616" y="2834217"/>
              <a:ext cx="1292341" cy="369332"/>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Is an outlier</a:t>
              </a:r>
            </a:p>
          </p:txBody>
        </p:sp>
      </p:grpSp>
    </p:spTree>
    <p:extLst>
      <p:ext uri="{BB962C8B-B14F-4D97-AF65-F5344CB8AC3E}">
        <p14:creationId xmlns:p14="http://schemas.microsoft.com/office/powerpoint/2010/main" val="215058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36DD579-FE6E-4FCE-AD92-C2380D0A058B}"/>
              </a:ext>
            </a:extLst>
          </p:cNvPr>
          <p:cNvPicPr>
            <a:picLocks noChangeAspect="1"/>
          </p:cNvPicPr>
          <p:nvPr/>
        </p:nvPicPr>
        <p:blipFill>
          <a:blip r:embed="rId2"/>
          <a:stretch>
            <a:fillRect/>
          </a:stretch>
        </p:blipFill>
        <p:spPr>
          <a:xfrm>
            <a:off x="2031421" y="812204"/>
            <a:ext cx="5081158" cy="5233592"/>
          </a:xfrm>
          <a:prstGeom prst="rect">
            <a:avLst/>
          </a:prstGeom>
        </p:spPr>
      </p:pic>
      <p:pic>
        <p:nvPicPr>
          <p:cNvPr id="20" name="Picture 19">
            <a:extLst>
              <a:ext uri="{FF2B5EF4-FFF2-40B4-BE49-F238E27FC236}">
                <a16:creationId xmlns:a16="http://schemas.microsoft.com/office/drawing/2014/main" id="{8FA35374-E9AF-4735-9011-7B581F16B052}"/>
              </a:ext>
            </a:extLst>
          </p:cNvPr>
          <p:cNvPicPr>
            <a:picLocks noChangeAspect="1"/>
          </p:cNvPicPr>
          <p:nvPr/>
        </p:nvPicPr>
        <p:blipFill>
          <a:blip r:embed="rId3"/>
          <a:stretch>
            <a:fillRect/>
          </a:stretch>
        </p:blipFill>
        <p:spPr>
          <a:xfrm>
            <a:off x="2031419" y="812204"/>
            <a:ext cx="5081158" cy="5233592"/>
          </a:xfrm>
          <a:prstGeom prst="rect">
            <a:avLst/>
          </a:prstGeom>
        </p:spPr>
      </p:pic>
      <p:sp>
        <p:nvSpPr>
          <p:cNvPr id="2" name="Title 1"/>
          <p:cNvSpPr>
            <a:spLocks noGrp="1"/>
          </p:cNvSpPr>
          <p:nvPr>
            <p:ph type="title"/>
          </p:nvPr>
        </p:nvSpPr>
        <p:spPr/>
        <p:txBody>
          <a:bodyPr/>
          <a:lstStyle/>
          <a:p>
            <a:r>
              <a:rPr lang="en-US" dirty="0"/>
              <a:t>Distances are not what they seem to be</a:t>
            </a:r>
          </a:p>
        </p:txBody>
      </p:sp>
      <p:sp>
        <p:nvSpPr>
          <p:cNvPr id="3" name="Slide Number Placeholder 2"/>
          <p:cNvSpPr>
            <a:spLocks noGrp="1"/>
          </p:cNvSpPr>
          <p:nvPr>
            <p:ph type="sldNum" sz="quarter" idx="4294967295"/>
          </p:nvPr>
        </p:nvSpPr>
        <p:spPr>
          <a:xfrm>
            <a:off x="8697913" y="6650038"/>
            <a:ext cx="446087" cy="20796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EBB002-8365-4AEE-B4C0-BFAE220AA7E7}"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A66A3BC4-FEB6-44BF-A19E-A3CE61C763E3}"/>
              </a:ext>
            </a:extLst>
          </p:cNvPr>
          <p:cNvSpPr/>
          <p:nvPr/>
        </p:nvSpPr>
        <p:spPr>
          <a:xfrm>
            <a:off x="3838704" y="2868469"/>
            <a:ext cx="82296" cy="822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9EDA8728-17D5-4595-9FFE-B8CE8A06D98B}"/>
              </a:ext>
            </a:extLst>
          </p:cNvPr>
          <p:cNvSpPr/>
          <p:nvPr/>
        </p:nvSpPr>
        <p:spPr>
          <a:xfrm>
            <a:off x="5028579" y="2908023"/>
            <a:ext cx="82296" cy="8229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CFF68E4-0EAC-43E8-BECF-A33AFEABD394}"/>
              </a:ext>
            </a:extLst>
          </p:cNvPr>
          <p:cNvSpPr txBox="1"/>
          <p:nvPr/>
        </p:nvSpPr>
        <p:spPr>
          <a:xfrm>
            <a:off x="4418690" y="1565094"/>
            <a:ext cx="2912576" cy="1077218"/>
          </a:xfrm>
          <a:prstGeom prst="rect">
            <a:avLst/>
          </a:prstGeom>
          <a:solidFill>
            <a:srgbClr val="FFFF00"/>
          </a:solidFill>
          <a:ln w="3175">
            <a:solidFill>
              <a:srgbClr val="FF0000"/>
            </a:solidFill>
          </a:ln>
        </p:spPr>
        <p:txBody>
          <a:bodyPr wrap="square" rtlCol="0">
            <a:spAutoFit/>
          </a:bodyPr>
          <a:lstStyle/>
          <a:p>
            <a:pPr lvl="0" defTabSz="914400">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Within this distribution, the red and yellow points appear to be </a:t>
            </a:r>
            <a:r>
              <a:rPr lang="en-US" sz="1600" b="1" dirty="0">
                <a:solidFill>
                  <a:srgbClr val="FF0000"/>
                </a:solidFill>
              </a:rPr>
              <a:t>effectively </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equidistant from the center</a:t>
            </a:r>
          </a:p>
        </p:txBody>
      </p:sp>
      <p:sp>
        <p:nvSpPr>
          <p:cNvPr id="17" name="TextBox 16">
            <a:extLst>
              <a:ext uri="{FF2B5EF4-FFF2-40B4-BE49-F238E27FC236}">
                <a16:creationId xmlns:a16="http://schemas.microsoft.com/office/drawing/2014/main" id="{DC81AA48-47A8-4D46-B9B8-693F944C8EB4}"/>
              </a:ext>
            </a:extLst>
          </p:cNvPr>
          <p:cNvSpPr txBox="1"/>
          <p:nvPr/>
        </p:nvSpPr>
        <p:spPr>
          <a:xfrm>
            <a:off x="2031417" y="3299123"/>
            <a:ext cx="2387273" cy="1323439"/>
          </a:xfrm>
          <a:prstGeom prst="rect">
            <a:avLst/>
          </a:prstGeom>
          <a:solidFill>
            <a:srgbClr val="FFFF00"/>
          </a:solidFill>
          <a:ln w="3175">
            <a:solidFill>
              <a:srgbClr val="FF0000"/>
            </a:solidFill>
          </a:ln>
        </p:spPr>
        <p:txBody>
          <a:bodyPr wrap="square" rtlCol="0">
            <a:spAutoFit/>
          </a:bodyPr>
          <a:lstStyle/>
          <a:p>
            <a:pPr lvl="0" defTabSz="914400">
              <a:defRPr/>
            </a:pPr>
            <a:r>
              <a:rPr lang="en-US" sz="1600" dirty="0">
                <a:solidFill>
                  <a:srgbClr val="FF0000"/>
                </a:solidFill>
              </a:rPr>
              <a:t>Within this distribution, the red </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point appears to be </a:t>
            </a:r>
            <a:r>
              <a:rPr kumimoji="0" lang="en-US" sz="1600" b="1" i="0" u="none" strike="noStrike" kern="1200" cap="none" spc="0" normalizeH="0" baseline="0" noProof="0" dirty="0">
                <a:ln>
                  <a:noFill/>
                </a:ln>
                <a:solidFill>
                  <a:srgbClr val="FF0000"/>
                </a:solidFill>
                <a:effectLst/>
                <a:uLnTx/>
                <a:uFillTx/>
                <a:latin typeface="Calibri" panose="020F0502020204030204"/>
                <a:ea typeface="+mn-ea"/>
                <a:cs typeface="+mn-cs"/>
              </a:rPr>
              <a:t>effectively</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 further away from to the center. [Outlier]</a:t>
            </a:r>
          </a:p>
        </p:txBody>
      </p:sp>
    </p:spTree>
    <p:extLst>
      <p:ext uri="{BB962C8B-B14F-4D97-AF65-F5344CB8AC3E}">
        <p14:creationId xmlns:p14="http://schemas.microsoft.com/office/powerpoint/2010/main" val="128459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bother with the multivariate normal formula?</a:t>
            </a:r>
          </a:p>
        </p:txBody>
      </p:sp>
      <p:sp>
        <p:nvSpPr>
          <p:cNvPr id="3" name="Slide Number Placeholder 2"/>
          <p:cNvSpPr>
            <a:spLocks noGrp="1"/>
          </p:cNvSpPr>
          <p:nvPr>
            <p:ph type="sldNum" sz="quarter" idx="4294967295"/>
          </p:nvPr>
        </p:nvSpPr>
        <p:spPr>
          <a:xfrm>
            <a:off x="8697913" y="6650038"/>
            <a:ext cx="446087" cy="20796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EBB002-8365-4AEE-B4C0-BFAE220AA7E7}"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23FAA6CC-A0F7-4A16-A6AC-9FF90F75CC60}"/>
              </a:ext>
            </a:extLst>
          </p:cNvPr>
          <p:cNvSpPr txBox="1"/>
          <p:nvPr/>
        </p:nvSpPr>
        <p:spPr>
          <a:xfrm>
            <a:off x="838294" y="2491584"/>
            <a:ext cx="7467408" cy="3626377"/>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231775" lvl="0" indent="-231775" defTabSz="914400">
              <a:spcAft>
                <a:spcPts val="600"/>
              </a:spcAft>
              <a:defRPr/>
            </a:pPr>
            <a:r>
              <a:rPr lang="en-US" sz="2000" dirty="0">
                <a:solidFill>
                  <a:prstClr val="black"/>
                </a:solidFill>
              </a:rPr>
              <a:t>Plays a fundamental role in machine learning algorithms.</a:t>
            </a:r>
          </a:p>
          <a:p>
            <a:pPr marL="231775" lvl="0" indent="-231775" defTabSz="914400">
              <a:spcAft>
                <a:spcPts val="600"/>
              </a:spcAft>
              <a:defRPr/>
            </a:pPr>
            <a:r>
              <a:rPr lang="en-US" sz="2000" dirty="0">
                <a:solidFill>
                  <a:prstClr val="black"/>
                </a:solidFill>
              </a:rPr>
              <a:t>If you don’t learn this, how will you learn more complex concepts – which abound in machine learning?</a:t>
            </a:r>
          </a:p>
          <a:p>
            <a:pPr marL="231775" lvl="0" indent="-231775" defTabSz="914400">
              <a:spcAft>
                <a:spcPts val="600"/>
              </a:spcAft>
              <a:defRPr/>
            </a:pPr>
            <a:r>
              <a:rPr lang="en-US" sz="2000" dirty="0">
                <a:solidFill>
                  <a:prstClr val="black"/>
                </a:solidFill>
              </a:rPr>
              <a:t>At the end of the day, is not all that difficult. Serves to clarify a number of related concepts.</a:t>
            </a:r>
          </a:p>
          <a:p>
            <a:pPr marL="231775" lvl="0" indent="-231775" defTabSz="914400">
              <a:spcAft>
                <a:spcPts val="600"/>
              </a:spcAft>
              <a:defRPr/>
            </a:pPr>
            <a:r>
              <a:rPr lang="en-US" sz="2000" dirty="0">
                <a:solidFill>
                  <a:prstClr val="black"/>
                </a:solidFill>
              </a:rPr>
              <a:t>Mathematically tractable, permitting “nice” algorithms.</a:t>
            </a:r>
          </a:p>
          <a:p>
            <a:pPr marL="231775" marR="0" lvl="0" indent="-231775" algn="l" defTabSz="914400" rtl="0" eaLnBrk="1" fontAlgn="auto" latinLnBrk="0" hangingPunct="1">
              <a:lnSpc>
                <a:spcPct val="107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highlight>
                  <a:srgbClr val="FFFF00"/>
                </a:highlight>
                <a:uLnTx/>
                <a:uFillTx/>
                <a:latin typeface="Calibri" panose="020F0502020204030204"/>
                <a:ea typeface="Calibri" panose="020F0502020204030204" pitchFamily="34" charset="0"/>
                <a:cs typeface="Times New Roman" panose="02020603050405020304" pitchFamily="18" charset="0"/>
              </a:rPr>
              <a:t>Practical:</a:t>
            </a:r>
            <a:r>
              <a:rPr kumimoji="0" lang="en-US" sz="2000" b="0" i="0" u="none" strike="noStrike" kern="1200" cap="none" spc="0" normalizeH="0" baseline="0" noProof="0" dirty="0">
                <a:ln>
                  <a:noFill/>
                </a:ln>
                <a:solidFill>
                  <a:prstClr val="black"/>
                </a:solidFill>
                <a:effectLst/>
                <a:uLnTx/>
                <a:uFillTx/>
                <a:latin typeface="Calibri" panose="020F0502020204030204"/>
              </a:rPr>
              <a:t> Yields useful results even if not </a:t>
            </a:r>
            <a:r>
              <a:rPr kumimoji="0" lang="en-US" sz="2000" b="0" i="1" u="none" strike="noStrike" kern="1200" cap="none" spc="0" normalizeH="0" baseline="0" noProof="0" dirty="0">
                <a:ln>
                  <a:noFill/>
                </a:ln>
                <a:solidFill>
                  <a:prstClr val="black"/>
                </a:solidFill>
                <a:effectLst/>
                <a:uLnTx/>
                <a:uFillTx/>
                <a:latin typeface="Calibri" panose="020F0502020204030204"/>
              </a:rPr>
              <a:t>exactly</a:t>
            </a:r>
            <a:r>
              <a:rPr kumimoji="0" lang="en-US" sz="2000" b="0" i="0" u="none" strike="noStrike" kern="1200" cap="none" spc="0" normalizeH="0" baseline="0" noProof="0" dirty="0">
                <a:ln>
                  <a:noFill/>
                </a:ln>
                <a:solidFill>
                  <a:prstClr val="black"/>
                </a:solidFill>
                <a:effectLst/>
                <a:uLnTx/>
                <a:uFillTx/>
                <a:latin typeface="Calibri" panose="020F0502020204030204"/>
              </a:rPr>
              <a:t> applicable to most applications.</a:t>
            </a:r>
          </a:p>
          <a:p>
            <a:pPr marL="231775" indent="-231775" defTabSz="914400">
              <a:lnSpc>
                <a:spcPct val="107000"/>
              </a:lnSpc>
              <a:spcAft>
                <a:spcPts val="600"/>
              </a:spcAft>
              <a:defRPr/>
            </a:pPr>
            <a:r>
              <a:rPr lang="en-US" sz="2000" dirty="0">
                <a:solidFill>
                  <a:prstClr val="black"/>
                </a:solidFill>
                <a:highlight>
                  <a:srgbClr val="FFFF00"/>
                </a:highlight>
                <a:ea typeface="Calibri" panose="020F0502020204030204" pitchFamily="34" charset="0"/>
                <a:cs typeface="Times New Roman" panose="02020603050405020304" pitchFamily="18" charset="0"/>
              </a:rPr>
              <a:t>Practical:</a:t>
            </a:r>
            <a:r>
              <a:rPr lang="en-US" sz="2000" dirty="0">
                <a:solidFill>
                  <a:prstClr val="black"/>
                </a:solidFill>
              </a:rPr>
              <a:t> Data can often be transformed to take advantage of normal formulas.</a:t>
            </a:r>
            <a:endParaRPr kumimoji="0" lang="en-US" sz="2000" b="0" i="0" u="none" strike="noStrike" kern="1200" cap="none" spc="0" normalizeH="0" baseline="0" noProof="0" dirty="0">
              <a:ln>
                <a:noFill/>
              </a:ln>
              <a:solidFill>
                <a:prstClr val="black"/>
              </a:solidFill>
              <a:effectLst/>
              <a:uLnTx/>
              <a:uFillTx/>
              <a:latin typeface="Calibri" panose="020F0502020204030204"/>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0362F6F-19F1-417A-B2FF-1E74C95551C7}"/>
                  </a:ext>
                </a:extLst>
              </p:cNvPr>
              <p:cNvSpPr/>
              <p:nvPr/>
            </p:nvSpPr>
            <p:spPr>
              <a:xfrm>
                <a:off x="1929092" y="1024391"/>
                <a:ext cx="4509376" cy="11787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800" i="1">
                              <a:solidFill>
                                <a:prstClr val="black"/>
                              </a:solidFill>
                              <a:latin typeface="Cambria Math" panose="02040503050406030204" pitchFamily="18" charset="0"/>
                            </a:rPr>
                          </m:ctrlPr>
                        </m:fPr>
                        <m:num>
                          <m:r>
                            <a:rPr lang="en-US" sz="2800" i="1">
                              <a:solidFill>
                                <a:prstClr val="black"/>
                              </a:solidFill>
                              <a:latin typeface="Cambria Math" panose="02040503050406030204" pitchFamily="18" charset="0"/>
                            </a:rPr>
                            <m:t>1</m:t>
                          </m:r>
                        </m:num>
                        <m:den>
                          <m:sSup>
                            <m:sSupPr>
                              <m:ctrlPr>
                                <a:rPr lang="en-US" sz="2800" i="1">
                                  <a:solidFill>
                                    <a:prstClr val="black"/>
                                  </a:solidFill>
                                  <a:latin typeface="Cambria Math" panose="02040503050406030204" pitchFamily="18" charset="0"/>
                                </a:rPr>
                              </m:ctrlPr>
                            </m:sSupPr>
                            <m:e>
                              <m:d>
                                <m:dPr>
                                  <m:ctrlPr>
                                    <a:rPr lang="en-US" sz="2800" i="1">
                                      <a:solidFill>
                                        <a:prstClr val="black"/>
                                      </a:solidFill>
                                      <a:latin typeface="Cambria Math" panose="02040503050406030204" pitchFamily="18" charset="0"/>
                                    </a:rPr>
                                  </m:ctrlPr>
                                </m:dPr>
                                <m:e>
                                  <m:r>
                                    <a:rPr lang="en-US" sz="2800" i="1">
                                      <a:solidFill>
                                        <a:prstClr val="black"/>
                                      </a:solidFill>
                                      <a:latin typeface="Cambria Math" panose="02040503050406030204" pitchFamily="18" charset="0"/>
                                    </a:rPr>
                                    <m:t>2</m:t>
                                  </m:r>
                                  <m:r>
                                    <a:rPr lang="en-US" sz="2800" i="1">
                                      <a:solidFill>
                                        <a:prstClr val="black"/>
                                      </a:solidFill>
                                      <a:latin typeface="Cambria Math" panose="02040503050406030204" pitchFamily="18" charset="0"/>
                                      <a:ea typeface="Cambria Math" panose="02040503050406030204" pitchFamily="18" charset="0"/>
                                    </a:rPr>
                                    <m:t>𝜋</m:t>
                                  </m:r>
                                </m:e>
                              </m:d>
                            </m:e>
                            <m:sup>
                              <m:f>
                                <m:fPr>
                                  <m:ctrlPr>
                                    <a:rPr lang="en-US" sz="2800" i="1">
                                      <a:solidFill>
                                        <a:prstClr val="black"/>
                                      </a:solidFill>
                                      <a:latin typeface="Cambria Math" panose="02040503050406030204" pitchFamily="18" charset="0"/>
                                    </a:rPr>
                                  </m:ctrlPr>
                                </m:fPr>
                                <m:num>
                                  <m:r>
                                    <a:rPr lang="en-US" sz="2800" i="1">
                                      <a:solidFill>
                                        <a:prstClr val="black"/>
                                      </a:solidFill>
                                      <a:latin typeface="Cambria Math" panose="02040503050406030204" pitchFamily="18" charset="0"/>
                                    </a:rPr>
                                    <m:t>𝑑</m:t>
                                  </m:r>
                                </m:num>
                                <m:den>
                                  <m:r>
                                    <a:rPr lang="en-US" sz="2800" i="1">
                                      <a:solidFill>
                                        <a:prstClr val="black"/>
                                      </a:solidFill>
                                      <a:latin typeface="Cambria Math" panose="02040503050406030204" pitchFamily="18" charset="0"/>
                                    </a:rPr>
                                    <m:t>2</m:t>
                                  </m:r>
                                </m:den>
                              </m:f>
                            </m:sup>
                          </m:sSup>
                          <m:sSup>
                            <m:sSupPr>
                              <m:ctrlPr>
                                <a:rPr lang="en-US" sz="2800" i="1">
                                  <a:solidFill>
                                    <a:prstClr val="black"/>
                                  </a:solidFill>
                                  <a:latin typeface="Cambria Math" panose="02040503050406030204" pitchFamily="18" charset="0"/>
                                  <a:ea typeface="Cambria Math" panose="02040503050406030204" pitchFamily="18" charset="0"/>
                                </a:rPr>
                              </m:ctrlPr>
                            </m:sSupPr>
                            <m:e>
                              <m:d>
                                <m:dPr>
                                  <m:begChr m:val="|"/>
                                  <m:endChr m:val="|"/>
                                  <m:ctrlPr>
                                    <a:rPr lang="en-US" sz="2800" i="1">
                                      <a:solidFill>
                                        <a:prstClr val="black"/>
                                      </a:solidFill>
                                      <a:latin typeface="Cambria Math" panose="02040503050406030204" pitchFamily="18" charset="0"/>
                                      <a:ea typeface="Cambria Math" panose="02040503050406030204" pitchFamily="18" charset="0"/>
                                    </a:rPr>
                                  </m:ctrlPr>
                                </m:dPr>
                                <m:e>
                                  <m:r>
                                    <m:rPr>
                                      <m:sty m:val="p"/>
                                    </m:rPr>
                                    <a:rPr lang="el-GR" sz="2800" i="1">
                                      <a:solidFill>
                                        <a:prstClr val="black"/>
                                      </a:solidFill>
                                      <a:latin typeface="Cambria Math" panose="02040503050406030204" pitchFamily="18" charset="0"/>
                                      <a:ea typeface="Cambria Math" panose="02040503050406030204" pitchFamily="18" charset="0"/>
                                    </a:rPr>
                                    <m:t>Σ</m:t>
                                  </m:r>
                                </m:e>
                              </m:d>
                            </m:e>
                            <m:sup>
                              <m:f>
                                <m:fPr>
                                  <m:ctrlPr>
                                    <a:rPr lang="en-US" sz="2800" i="1">
                                      <a:solidFill>
                                        <a:prstClr val="black"/>
                                      </a:solidFill>
                                      <a:latin typeface="Cambria Math" panose="02040503050406030204" pitchFamily="18" charset="0"/>
                                      <a:ea typeface="Cambria Math" panose="02040503050406030204" pitchFamily="18" charset="0"/>
                                    </a:rPr>
                                  </m:ctrlPr>
                                </m:fPr>
                                <m:num>
                                  <m:r>
                                    <a:rPr lang="en-US" sz="2800" i="1">
                                      <a:solidFill>
                                        <a:prstClr val="black"/>
                                      </a:solidFill>
                                      <a:latin typeface="Cambria Math" panose="02040503050406030204" pitchFamily="18" charset="0"/>
                                      <a:ea typeface="Cambria Math" panose="02040503050406030204" pitchFamily="18" charset="0"/>
                                    </a:rPr>
                                    <m:t>1</m:t>
                                  </m:r>
                                </m:num>
                                <m:den>
                                  <m:r>
                                    <a:rPr lang="en-US" sz="2800" i="1">
                                      <a:solidFill>
                                        <a:prstClr val="black"/>
                                      </a:solidFill>
                                      <a:latin typeface="Cambria Math" panose="02040503050406030204" pitchFamily="18" charset="0"/>
                                      <a:ea typeface="Cambria Math" panose="02040503050406030204" pitchFamily="18" charset="0"/>
                                    </a:rPr>
                                    <m:t>2</m:t>
                                  </m:r>
                                </m:den>
                              </m:f>
                            </m:sup>
                          </m:sSup>
                        </m:den>
                      </m:f>
                      <m:sSup>
                        <m:sSupPr>
                          <m:ctrlPr>
                            <a:rPr lang="en-US" sz="2800" i="1">
                              <a:solidFill>
                                <a:prstClr val="black"/>
                              </a:solidFill>
                              <a:latin typeface="Cambria Math" panose="02040503050406030204" pitchFamily="18" charset="0"/>
                            </a:rPr>
                          </m:ctrlPr>
                        </m:sSupPr>
                        <m:e>
                          <m:r>
                            <a:rPr lang="en-US" sz="2800" i="1">
                              <a:solidFill>
                                <a:prstClr val="black"/>
                              </a:solidFill>
                              <a:latin typeface="Cambria Math" panose="02040503050406030204" pitchFamily="18" charset="0"/>
                            </a:rPr>
                            <m:t>𝑒</m:t>
                          </m:r>
                        </m:e>
                        <m:sup>
                          <m:r>
                            <a:rPr lang="en-US" sz="2800" i="1">
                              <a:solidFill>
                                <a:prstClr val="black"/>
                              </a:solidFill>
                              <a:latin typeface="Cambria Math" panose="02040503050406030204" pitchFamily="18" charset="0"/>
                            </a:rPr>
                            <m:t>−</m:t>
                          </m:r>
                          <m:f>
                            <m:fPr>
                              <m:ctrlPr>
                                <a:rPr lang="en-US" sz="2800" i="1">
                                  <a:solidFill>
                                    <a:prstClr val="black"/>
                                  </a:solidFill>
                                  <a:latin typeface="Cambria Math" panose="02040503050406030204" pitchFamily="18" charset="0"/>
                                </a:rPr>
                              </m:ctrlPr>
                            </m:fPr>
                            <m:num>
                              <m:r>
                                <a:rPr lang="en-US" sz="2800" i="1">
                                  <a:solidFill>
                                    <a:prstClr val="black"/>
                                  </a:solidFill>
                                  <a:latin typeface="Cambria Math" panose="02040503050406030204" pitchFamily="18" charset="0"/>
                                </a:rPr>
                                <m:t>1</m:t>
                              </m:r>
                            </m:num>
                            <m:den>
                              <m:r>
                                <a:rPr lang="en-US" sz="2800" i="1">
                                  <a:solidFill>
                                    <a:prstClr val="black"/>
                                  </a:solidFill>
                                  <a:latin typeface="Cambria Math" panose="02040503050406030204" pitchFamily="18" charset="0"/>
                                </a:rPr>
                                <m:t>2</m:t>
                              </m:r>
                            </m:den>
                          </m:f>
                          <m:d>
                            <m:dPr>
                              <m:ctrlPr>
                                <a:rPr lang="en-US" sz="2800" i="1">
                                  <a:solidFill>
                                    <a:prstClr val="black"/>
                                  </a:solidFill>
                                  <a:latin typeface="Cambria Math" panose="02040503050406030204" pitchFamily="18" charset="0"/>
                                </a:rPr>
                              </m:ctrlPr>
                            </m:dPr>
                            <m:e>
                              <m:r>
                                <a:rPr lang="en-US" sz="2800" b="1" i="1">
                                  <a:solidFill>
                                    <a:prstClr val="black"/>
                                  </a:solidFill>
                                  <a:latin typeface="Cambria Math" panose="02040503050406030204" pitchFamily="18" charset="0"/>
                                </a:rPr>
                                <m:t>𝒙</m:t>
                              </m:r>
                              <m:r>
                                <a:rPr lang="en-US" sz="2800" i="1">
                                  <a:solidFill>
                                    <a:prstClr val="black"/>
                                  </a:solidFill>
                                  <a:latin typeface="Cambria Math" panose="02040503050406030204" pitchFamily="18" charset="0"/>
                                </a:rPr>
                                <m:t>−</m:t>
                              </m:r>
                              <m:r>
                                <a:rPr lang="en-US" sz="2800" b="1" i="1">
                                  <a:solidFill>
                                    <a:prstClr val="black"/>
                                  </a:solidFill>
                                  <a:latin typeface="Cambria Math" panose="02040503050406030204" pitchFamily="18" charset="0"/>
                                  <a:ea typeface="Cambria Math" panose="02040503050406030204" pitchFamily="18" charset="0"/>
                                </a:rPr>
                                <m:t>𝝁</m:t>
                              </m:r>
                            </m:e>
                          </m:d>
                          <m:r>
                            <a:rPr lang="en-US" sz="2800" i="1">
                              <a:solidFill>
                                <a:prstClr val="black"/>
                              </a:solidFill>
                              <a:latin typeface="Cambria Math" panose="02040503050406030204" pitchFamily="18" charset="0"/>
                              <a:ea typeface="Cambria Math" panose="02040503050406030204" pitchFamily="18" charset="0"/>
                            </a:rPr>
                            <m:t> </m:t>
                          </m:r>
                          <m:sSup>
                            <m:sSupPr>
                              <m:ctrlPr>
                                <a:rPr lang="en-US" sz="2800" i="1">
                                  <a:solidFill>
                                    <a:prstClr val="black"/>
                                  </a:solidFill>
                                  <a:latin typeface="Cambria Math" panose="02040503050406030204" pitchFamily="18" charset="0"/>
                                </a:rPr>
                              </m:ctrlPr>
                            </m:sSupPr>
                            <m:e>
                              <m:r>
                                <m:rPr>
                                  <m:sty m:val="p"/>
                                </m:rPr>
                                <a:rPr lang="el-GR" sz="2800" i="1">
                                  <a:solidFill>
                                    <a:prstClr val="black"/>
                                  </a:solidFill>
                                  <a:latin typeface="Cambria Math" panose="02040503050406030204" pitchFamily="18" charset="0"/>
                                  <a:ea typeface="Cambria Math" panose="02040503050406030204" pitchFamily="18" charset="0"/>
                                </a:rPr>
                                <m:t>Σ</m:t>
                              </m:r>
                            </m:e>
                            <m:sup>
                              <m:r>
                                <a:rPr lang="en-US" sz="2800" i="1">
                                  <a:solidFill>
                                    <a:prstClr val="black"/>
                                  </a:solidFill>
                                  <a:latin typeface="Cambria Math" panose="02040503050406030204" pitchFamily="18" charset="0"/>
                                </a:rPr>
                                <m:t>−1</m:t>
                              </m:r>
                            </m:sup>
                          </m:sSup>
                          <m:sSup>
                            <m:sSupPr>
                              <m:ctrlPr>
                                <a:rPr lang="en-US" sz="2800" i="1">
                                  <a:solidFill>
                                    <a:prstClr val="black"/>
                                  </a:solidFill>
                                  <a:latin typeface="Cambria Math" panose="02040503050406030204" pitchFamily="18" charset="0"/>
                                </a:rPr>
                              </m:ctrlPr>
                            </m:sSupPr>
                            <m:e>
                              <m:d>
                                <m:dPr>
                                  <m:ctrlPr>
                                    <a:rPr lang="en-US" sz="2800" i="1">
                                      <a:solidFill>
                                        <a:prstClr val="black"/>
                                      </a:solidFill>
                                      <a:latin typeface="Cambria Math" panose="02040503050406030204" pitchFamily="18" charset="0"/>
                                    </a:rPr>
                                  </m:ctrlPr>
                                </m:dPr>
                                <m:e>
                                  <m:r>
                                    <a:rPr lang="en-US" sz="2800" b="1" i="1">
                                      <a:solidFill>
                                        <a:prstClr val="black"/>
                                      </a:solidFill>
                                      <a:latin typeface="Cambria Math" panose="02040503050406030204" pitchFamily="18" charset="0"/>
                                    </a:rPr>
                                    <m:t>𝒙</m:t>
                                  </m:r>
                                  <m:r>
                                    <a:rPr lang="en-US" sz="2800" i="1">
                                      <a:solidFill>
                                        <a:prstClr val="black"/>
                                      </a:solidFill>
                                      <a:latin typeface="Cambria Math" panose="02040503050406030204" pitchFamily="18" charset="0"/>
                                    </a:rPr>
                                    <m:t>−</m:t>
                                  </m:r>
                                  <m:r>
                                    <a:rPr lang="en-US" sz="2800" b="1" i="1">
                                      <a:solidFill>
                                        <a:prstClr val="black"/>
                                      </a:solidFill>
                                      <a:latin typeface="Cambria Math" panose="02040503050406030204" pitchFamily="18" charset="0"/>
                                      <a:ea typeface="Cambria Math" panose="02040503050406030204" pitchFamily="18" charset="0"/>
                                    </a:rPr>
                                    <m:t>𝝁</m:t>
                                  </m:r>
                                </m:e>
                              </m:d>
                            </m:e>
                            <m:sup>
                              <m:r>
                                <a:rPr lang="en-US" sz="2800" i="1">
                                  <a:solidFill>
                                    <a:prstClr val="black"/>
                                  </a:solidFill>
                                  <a:latin typeface="Cambria Math" panose="02040503050406030204" pitchFamily="18" charset="0"/>
                                </a:rPr>
                                <m:t>𝑇</m:t>
                              </m:r>
                            </m:sup>
                          </m:sSup>
                        </m:sup>
                      </m:sSup>
                    </m:oMath>
                  </m:oMathPara>
                </a14:m>
                <a:endParaRPr lang="en-US" sz="2800" dirty="0"/>
              </a:p>
            </p:txBody>
          </p:sp>
        </mc:Choice>
        <mc:Fallback xmlns="">
          <p:sp>
            <p:nvSpPr>
              <p:cNvPr id="4" name="Rectangle 3">
                <a:extLst>
                  <a:ext uri="{FF2B5EF4-FFF2-40B4-BE49-F238E27FC236}">
                    <a16:creationId xmlns:a16="http://schemas.microsoft.com/office/drawing/2014/main" id="{F0362F6F-19F1-417A-B2FF-1E74C95551C7}"/>
                  </a:ext>
                </a:extLst>
              </p:cNvPr>
              <p:cNvSpPr>
                <a:spLocks noRot="1" noChangeAspect="1" noMove="1" noResize="1" noEditPoints="1" noAdjustHandles="1" noChangeArrowheads="1" noChangeShapeType="1" noTextEdit="1"/>
              </p:cNvSpPr>
              <p:nvPr/>
            </p:nvSpPr>
            <p:spPr>
              <a:xfrm>
                <a:off x="1929092" y="1024391"/>
                <a:ext cx="4509376" cy="1178721"/>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7871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388334" y="2462510"/>
            <a:ext cx="3805956" cy="3077156"/>
          </a:xfrm>
          <a:prstGeom prst="rect">
            <a:avLst/>
          </a:prstGeom>
        </p:spPr>
      </p:pic>
      <p:pic>
        <p:nvPicPr>
          <p:cNvPr id="17" name="Picture 16"/>
          <p:cNvPicPr>
            <a:picLocks noChangeAspect="1"/>
          </p:cNvPicPr>
          <p:nvPr/>
        </p:nvPicPr>
        <p:blipFill>
          <a:blip r:embed="rId3"/>
          <a:stretch>
            <a:fillRect/>
          </a:stretch>
        </p:blipFill>
        <p:spPr>
          <a:xfrm>
            <a:off x="4642563" y="2462914"/>
            <a:ext cx="3951021" cy="3076752"/>
          </a:xfrm>
          <a:prstGeom prst="rect">
            <a:avLst/>
          </a:prstGeom>
        </p:spPr>
      </p:pic>
      <p:sp>
        <p:nvSpPr>
          <p:cNvPr id="2" name="Title 1"/>
          <p:cNvSpPr>
            <a:spLocks noGrp="1"/>
          </p:cNvSpPr>
          <p:nvPr>
            <p:ph type="title"/>
          </p:nvPr>
        </p:nvSpPr>
        <p:spPr/>
        <p:txBody>
          <a:bodyPr/>
          <a:lstStyle/>
          <a:p>
            <a:r>
              <a:rPr lang="en-US" dirty="0"/>
              <a:t>How do I specify a 1D point cloud?</a:t>
            </a:r>
          </a:p>
        </p:txBody>
      </p:sp>
      <p:grpSp>
        <p:nvGrpSpPr>
          <p:cNvPr id="5" name="Group 4">
            <a:extLst>
              <a:ext uri="{FF2B5EF4-FFF2-40B4-BE49-F238E27FC236}">
                <a16:creationId xmlns:a16="http://schemas.microsoft.com/office/drawing/2014/main" id="{DDF353FD-4760-4F98-BD3E-02F80516A70B}"/>
              </a:ext>
            </a:extLst>
          </p:cNvPr>
          <p:cNvGrpSpPr/>
          <p:nvPr/>
        </p:nvGrpSpPr>
        <p:grpSpPr>
          <a:xfrm>
            <a:off x="1087074" y="1498352"/>
            <a:ext cx="1927258" cy="1065229"/>
            <a:chOff x="1087074" y="1498352"/>
            <a:chExt cx="1927258" cy="1065229"/>
          </a:xfrm>
        </p:grpSpPr>
        <p:sp>
          <p:nvSpPr>
            <p:cNvPr id="3" name="Trapezoid 2">
              <a:extLst>
                <a:ext uri="{FF2B5EF4-FFF2-40B4-BE49-F238E27FC236}">
                  <a16:creationId xmlns:a16="http://schemas.microsoft.com/office/drawing/2014/main" id="{109C8556-C0F3-4F50-864C-37CF438C08AD}"/>
                </a:ext>
              </a:extLst>
            </p:cNvPr>
            <p:cNvSpPr/>
            <p:nvPr/>
          </p:nvSpPr>
          <p:spPr>
            <a:xfrm rot="10800000">
              <a:off x="1087074" y="1498352"/>
              <a:ext cx="1927258" cy="1065229"/>
            </a:xfrm>
            <a:prstGeom prst="trapezoid">
              <a:avLst>
                <a:gd name="adj" fmla="val 78938"/>
              </a:avLst>
            </a:prstGeom>
            <a:solidFill>
              <a:srgbClr val="FFFF0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5E9399AF-DDDC-410F-B0DB-DFCB3A3F0D9A}"/>
                </a:ext>
              </a:extLst>
            </p:cNvPr>
            <p:cNvSpPr/>
            <p:nvPr/>
          </p:nvSpPr>
          <p:spPr>
            <a:xfrm>
              <a:off x="1513410" y="1538992"/>
              <a:ext cx="1366841" cy="646331"/>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 yellow band encloses 68% of the points</a:t>
              </a:r>
            </a:p>
          </p:txBody>
        </p:sp>
      </p:grpSp>
    </p:spTree>
    <p:extLst>
      <p:ext uri="{BB962C8B-B14F-4D97-AF65-F5344CB8AC3E}">
        <p14:creationId xmlns:p14="http://schemas.microsoft.com/office/powerpoint/2010/main" val="158593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680271" y="1466094"/>
            <a:ext cx="4218234" cy="4749419"/>
          </a:xfrm>
          <a:prstGeom prst="rect">
            <a:avLst/>
          </a:prstGeom>
        </p:spPr>
      </p:pic>
      <p:pic>
        <p:nvPicPr>
          <p:cNvPr id="7" name="Picture 6"/>
          <p:cNvPicPr>
            <a:picLocks noChangeAspect="1"/>
          </p:cNvPicPr>
          <p:nvPr/>
        </p:nvPicPr>
        <p:blipFill>
          <a:blip r:embed="rId3"/>
          <a:stretch>
            <a:fillRect/>
          </a:stretch>
        </p:blipFill>
        <p:spPr>
          <a:xfrm>
            <a:off x="328870" y="1466095"/>
            <a:ext cx="4218234" cy="4749419"/>
          </a:xfrm>
          <a:prstGeom prst="rect">
            <a:avLst/>
          </a:prstGeom>
        </p:spPr>
      </p:pic>
      <p:sp>
        <p:nvSpPr>
          <p:cNvPr id="2" name="Title 1"/>
          <p:cNvSpPr>
            <a:spLocks noGrp="1"/>
          </p:cNvSpPr>
          <p:nvPr>
            <p:ph type="title"/>
          </p:nvPr>
        </p:nvSpPr>
        <p:spPr/>
        <p:txBody>
          <a:bodyPr/>
          <a:lstStyle/>
          <a:p>
            <a:r>
              <a:rPr lang="en-US" dirty="0"/>
              <a:t>How do I specify a 2D point cloud?</a:t>
            </a:r>
          </a:p>
        </p:txBody>
      </p:sp>
      <p:grpSp>
        <p:nvGrpSpPr>
          <p:cNvPr id="6" name="Group 5">
            <a:extLst>
              <a:ext uri="{FF2B5EF4-FFF2-40B4-BE49-F238E27FC236}">
                <a16:creationId xmlns:a16="http://schemas.microsoft.com/office/drawing/2014/main" id="{DC4446E3-7676-46DD-995E-1E659E99CF04}"/>
              </a:ext>
            </a:extLst>
          </p:cNvPr>
          <p:cNvGrpSpPr/>
          <p:nvPr/>
        </p:nvGrpSpPr>
        <p:grpSpPr>
          <a:xfrm>
            <a:off x="363086" y="500061"/>
            <a:ext cx="2277717" cy="1065229"/>
            <a:chOff x="1087074" y="1498352"/>
            <a:chExt cx="1927258" cy="1065229"/>
          </a:xfrm>
        </p:grpSpPr>
        <p:sp>
          <p:nvSpPr>
            <p:cNvPr id="9" name="Trapezoid 8">
              <a:extLst>
                <a:ext uri="{FF2B5EF4-FFF2-40B4-BE49-F238E27FC236}">
                  <a16:creationId xmlns:a16="http://schemas.microsoft.com/office/drawing/2014/main" id="{C8835716-51ED-4E3F-BD88-B358442812AF}"/>
                </a:ext>
              </a:extLst>
            </p:cNvPr>
            <p:cNvSpPr/>
            <p:nvPr/>
          </p:nvSpPr>
          <p:spPr>
            <a:xfrm rot="10800000">
              <a:off x="1087074" y="1498352"/>
              <a:ext cx="1927258" cy="1065229"/>
            </a:xfrm>
            <a:prstGeom prst="trapezoid">
              <a:avLst>
                <a:gd name="adj" fmla="val 89723"/>
              </a:avLst>
            </a:prstGeom>
            <a:solidFill>
              <a:srgbClr val="FFFF0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141B749-40BE-4AC6-BC52-152400125045}"/>
                </a:ext>
              </a:extLst>
            </p:cNvPr>
            <p:cNvSpPr/>
            <p:nvPr/>
          </p:nvSpPr>
          <p:spPr>
            <a:xfrm>
              <a:off x="1513410" y="1538992"/>
              <a:ext cx="1279289" cy="646331"/>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yellow band encloses 68% of the points</a:t>
              </a:r>
            </a:p>
          </p:txBody>
        </p:sp>
      </p:grpSp>
      <p:sp>
        <p:nvSpPr>
          <p:cNvPr id="15" name="Oval 14">
            <a:extLst>
              <a:ext uri="{FF2B5EF4-FFF2-40B4-BE49-F238E27FC236}">
                <a16:creationId xmlns:a16="http://schemas.microsoft.com/office/drawing/2014/main" id="{D199FD0B-283C-4C63-9783-73D87795FCF2}"/>
              </a:ext>
            </a:extLst>
          </p:cNvPr>
          <p:cNvSpPr/>
          <p:nvPr/>
        </p:nvSpPr>
        <p:spPr>
          <a:xfrm>
            <a:off x="125912" y="1648518"/>
            <a:ext cx="474347" cy="47434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16" name="Oval 15">
            <a:extLst>
              <a:ext uri="{FF2B5EF4-FFF2-40B4-BE49-F238E27FC236}">
                <a16:creationId xmlns:a16="http://schemas.microsoft.com/office/drawing/2014/main" id="{83C55AE2-B485-445F-9538-E779FB2B4C38}"/>
              </a:ext>
            </a:extLst>
          </p:cNvPr>
          <p:cNvSpPr/>
          <p:nvPr/>
        </p:nvSpPr>
        <p:spPr>
          <a:xfrm>
            <a:off x="4832055" y="1648517"/>
            <a:ext cx="474347" cy="47434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7" name="Oval 16">
            <a:extLst>
              <a:ext uri="{FF2B5EF4-FFF2-40B4-BE49-F238E27FC236}">
                <a16:creationId xmlns:a16="http://schemas.microsoft.com/office/drawing/2014/main" id="{6800A2EE-B5E9-4AA1-BCC6-AFABA4F563EF}"/>
              </a:ext>
            </a:extLst>
          </p:cNvPr>
          <p:cNvSpPr/>
          <p:nvPr/>
        </p:nvSpPr>
        <p:spPr>
          <a:xfrm>
            <a:off x="125911" y="4091631"/>
            <a:ext cx="474347" cy="47434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18" name="Oval 17">
            <a:extLst>
              <a:ext uri="{FF2B5EF4-FFF2-40B4-BE49-F238E27FC236}">
                <a16:creationId xmlns:a16="http://schemas.microsoft.com/office/drawing/2014/main" id="{B49918F9-E664-4F3E-9B8D-13A8A48EED7A}"/>
              </a:ext>
            </a:extLst>
          </p:cNvPr>
          <p:cNvSpPr/>
          <p:nvPr/>
        </p:nvSpPr>
        <p:spPr>
          <a:xfrm>
            <a:off x="4832054" y="4091631"/>
            <a:ext cx="474347" cy="47434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19" name="Rectangle 18">
            <a:extLst>
              <a:ext uri="{FF2B5EF4-FFF2-40B4-BE49-F238E27FC236}">
                <a16:creationId xmlns:a16="http://schemas.microsoft.com/office/drawing/2014/main" id="{8E03623F-D094-465C-A9B6-6444F194549D}"/>
              </a:ext>
            </a:extLst>
          </p:cNvPr>
          <p:cNvSpPr/>
          <p:nvPr/>
        </p:nvSpPr>
        <p:spPr>
          <a:xfrm>
            <a:off x="7145518" y="2361675"/>
            <a:ext cx="1772239" cy="584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42FB4DF4-6BBB-4F6A-8B81-4521560B41BB}"/>
              </a:ext>
            </a:extLst>
          </p:cNvPr>
          <p:cNvSpPr/>
          <p:nvPr/>
        </p:nvSpPr>
        <p:spPr>
          <a:xfrm>
            <a:off x="7145518" y="4764973"/>
            <a:ext cx="1772239" cy="584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96F41084-D075-4078-9FB1-D8BDB9BA6E11}"/>
              </a:ext>
            </a:extLst>
          </p:cNvPr>
          <p:cNvSpPr/>
          <p:nvPr/>
        </p:nvSpPr>
        <p:spPr>
          <a:xfrm>
            <a:off x="2757333" y="2361674"/>
            <a:ext cx="1772239" cy="584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9FD0082C-618C-4088-836A-8D405D3554F8}"/>
              </a:ext>
            </a:extLst>
          </p:cNvPr>
          <p:cNvSpPr/>
          <p:nvPr/>
        </p:nvSpPr>
        <p:spPr>
          <a:xfrm>
            <a:off x="2757334" y="4764972"/>
            <a:ext cx="1772239" cy="584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5FC7DDE1-33F7-488D-A898-358FC13FA01E}"/>
              </a:ext>
            </a:extLst>
          </p:cNvPr>
          <p:cNvGrpSpPr/>
          <p:nvPr/>
        </p:nvGrpSpPr>
        <p:grpSpPr>
          <a:xfrm>
            <a:off x="2573608" y="773270"/>
            <a:ext cx="1762095" cy="2224845"/>
            <a:chOff x="2573608" y="773270"/>
            <a:chExt cx="1762095" cy="2224845"/>
          </a:xfrm>
        </p:grpSpPr>
        <p:sp>
          <p:nvSpPr>
            <p:cNvPr id="3" name="Pentagon 2">
              <a:extLst>
                <a:ext uri="{FF2B5EF4-FFF2-40B4-BE49-F238E27FC236}">
                  <a16:creationId xmlns:a16="http://schemas.microsoft.com/office/drawing/2014/main" id="{D9764C8F-D024-4804-B4E2-928CC13235AA}"/>
                </a:ext>
              </a:extLst>
            </p:cNvPr>
            <p:cNvSpPr/>
            <p:nvPr/>
          </p:nvSpPr>
          <p:spPr>
            <a:xfrm>
              <a:off x="2573608" y="773270"/>
              <a:ext cx="1730276" cy="2224845"/>
            </a:xfrm>
            <a:custGeom>
              <a:avLst/>
              <a:gdLst>
                <a:gd name="connsiteX0" fmla="*/ 1 w 863884"/>
                <a:gd name="connsiteY0" fmla="*/ 311293 h 814978"/>
                <a:gd name="connsiteX1" fmla="*/ 431942 w 863884"/>
                <a:gd name="connsiteY1" fmla="*/ 0 h 814978"/>
                <a:gd name="connsiteX2" fmla="*/ 863883 w 863884"/>
                <a:gd name="connsiteY2" fmla="*/ 311293 h 814978"/>
                <a:gd name="connsiteX3" fmla="*/ 698896 w 863884"/>
                <a:gd name="connsiteY3" fmla="*/ 814976 h 814978"/>
                <a:gd name="connsiteX4" fmla="*/ 164988 w 863884"/>
                <a:gd name="connsiteY4" fmla="*/ 814976 h 814978"/>
                <a:gd name="connsiteX5" fmla="*/ 1 w 863884"/>
                <a:gd name="connsiteY5" fmla="*/ 311293 h 814978"/>
                <a:gd name="connsiteX0" fmla="*/ 0 w 863882"/>
                <a:gd name="connsiteY0" fmla="*/ 311293 h 1512559"/>
                <a:gd name="connsiteX1" fmla="*/ 431941 w 863882"/>
                <a:gd name="connsiteY1" fmla="*/ 0 h 1512559"/>
                <a:gd name="connsiteX2" fmla="*/ 863882 w 863882"/>
                <a:gd name="connsiteY2" fmla="*/ 311293 h 1512559"/>
                <a:gd name="connsiteX3" fmla="*/ 142713 w 863882"/>
                <a:gd name="connsiteY3" fmla="*/ 1512559 h 1512559"/>
                <a:gd name="connsiteX4" fmla="*/ 164987 w 863882"/>
                <a:gd name="connsiteY4" fmla="*/ 814976 h 1512559"/>
                <a:gd name="connsiteX5" fmla="*/ 0 w 863882"/>
                <a:gd name="connsiteY5" fmla="*/ 311293 h 1512559"/>
                <a:gd name="connsiteX0" fmla="*/ 0 w 863882"/>
                <a:gd name="connsiteY0" fmla="*/ 311293 h 1540840"/>
                <a:gd name="connsiteX1" fmla="*/ 431941 w 863882"/>
                <a:gd name="connsiteY1" fmla="*/ 0 h 1540840"/>
                <a:gd name="connsiteX2" fmla="*/ 863882 w 863882"/>
                <a:gd name="connsiteY2" fmla="*/ 311293 h 1540840"/>
                <a:gd name="connsiteX3" fmla="*/ 123860 w 863882"/>
                <a:gd name="connsiteY3" fmla="*/ 1540840 h 1540840"/>
                <a:gd name="connsiteX4" fmla="*/ 164987 w 863882"/>
                <a:gd name="connsiteY4" fmla="*/ 814976 h 1540840"/>
                <a:gd name="connsiteX5" fmla="*/ 0 w 863882"/>
                <a:gd name="connsiteY5" fmla="*/ 311293 h 1540840"/>
                <a:gd name="connsiteX0" fmla="*/ 0 w 863882"/>
                <a:gd name="connsiteY0" fmla="*/ 311293 h 1540840"/>
                <a:gd name="connsiteX1" fmla="*/ 431941 w 863882"/>
                <a:gd name="connsiteY1" fmla="*/ 0 h 1540840"/>
                <a:gd name="connsiteX2" fmla="*/ 863882 w 863882"/>
                <a:gd name="connsiteY2" fmla="*/ 311293 h 1540840"/>
                <a:gd name="connsiteX3" fmla="*/ 123860 w 863882"/>
                <a:gd name="connsiteY3" fmla="*/ 1540840 h 1540840"/>
                <a:gd name="connsiteX4" fmla="*/ 136707 w 863882"/>
                <a:gd name="connsiteY4" fmla="*/ 852683 h 1540840"/>
                <a:gd name="connsiteX5" fmla="*/ 0 w 863882"/>
                <a:gd name="connsiteY5" fmla="*/ 311293 h 1540840"/>
                <a:gd name="connsiteX0" fmla="*/ 0 w 873309"/>
                <a:gd name="connsiteY0" fmla="*/ 19062 h 1540840"/>
                <a:gd name="connsiteX1" fmla="*/ 441368 w 873309"/>
                <a:gd name="connsiteY1" fmla="*/ 0 h 1540840"/>
                <a:gd name="connsiteX2" fmla="*/ 873309 w 873309"/>
                <a:gd name="connsiteY2" fmla="*/ 311293 h 1540840"/>
                <a:gd name="connsiteX3" fmla="*/ 133287 w 873309"/>
                <a:gd name="connsiteY3" fmla="*/ 1540840 h 1540840"/>
                <a:gd name="connsiteX4" fmla="*/ 146134 w 873309"/>
                <a:gd name="connsiteY4" fmla="*/ 852683 h 1540840"/>
                <a:gd name="connsiteX5" fmla="*/ 0 w 873309"/>
                <a:gd name="connsiteY5" fmla="*/ 19062 h 1540840"/>
                <a:gd name="connsiteX0" fmla="*/ 0 w 875001"/>
                <a:gd name="connsiteY0" fmla="*/ 28489 h 1550267"/>
                <a:gd name="connsiteX1" fmla="*/ 875001 w 875001"/>
                <a:gd name="connsiteY1" fmla="*/ 0 h 1550267"/>
                <a:gd name="connsiteX2" fmla="*/ 873309 w 875001"/>
                <a:gd name="connsiteY2" fmla="*/ 320720 h 1550267"/>
                <a:gd name="connsiteX3" fmla="*/ 133287 w 875001"/>
                <a:gd name="connsiteY3" fmla="*/ 1550267 h 1550267"/>
                <a:gd name="connsiteX4" fmla="*/ 146134 w 875001"/>
                <a:gd name="connsiteY4" fmla="*/ 862110 h 1550267"/>
                <a:gd name="connsiteX5" fmla="*/ 0 w 875001"/>
                <a:gd name="connsiteY5" fmla="*/ 28489 h 1550267"/>
                <a:gd name="connsiteX0" fmla="*/ 0 w 948723"/>
                <a:gd name="connsiteY0" fmla="*/ 28489 h 1550267"/>
                <a:gd name="connsiteX1" fmla="*/ 875001 w 948723"/>
                <a:gd name="connsiteY1" fmla="*/ 0 h 1550267"/>
                <a:gd name="connsiteX2" fmla="*/ 948723 w 948723"/>
                <a:gd name="connsiteY2" fmla="*/ 264159 h 1550267"/>
                <a:gd name="connsiteX3" fmla="*/ 133287 w 948723"/>
                <a:gd name="connsiteY3" fmla="*/ 1550267 h 1550267"/>
                <a:gd name="connsiteX4" fmla="*/ 146134 w 948723"/>
                <a:gd name="connsiteY4" fmla="*/ 862110 h 1550267"/>
                <a:gd name="connsiteX5" fmla="*/ 0 w 948723"/>
                <a:gd name="connsiteY5" fmla="*/ 28489 h 1550267"/>
                <a:gd name="connsiteX0" fmla="*/ 0 w 948723"/>
                <a:gd name="connsiteY0" fmla="*/ 151038 h 1672816"/>
                <a:gd name="connsiteX1" fmla="*/ 940988 w 948723"/>
                <a:gd name="connsiteY1" fmla="*/ 0 h 1672816"/>
                <a:gd name="connsiteX2" fmla="*/ 948723 w 948723"/>
                <a:gd name="connsiteY2" fmla="*/ 386708 h 1672816"/>
                <a:gd name="connsiteX3" fmla="*/ 133287 w 948723"/>
                <a:gd name="connsiteY3" fmla="*/ 1672816 h 1672816"/>
                <a:gd name="connsiteX4" fmla="*/ 146134 w 948723"/>
                <a:gd name="connsiteY4" fmla="*/ 984659 h 1672816"/>
                <a:gd name="connsiteX5" fmla="*/ 0 w 948723"/>
                <a:gd name="connsiteY5" fmla="*/ 151038 h 1672816"/>
                <a:gd name="connsiteX0" fmla="*/ 0 w 835601"/>
                <a:gd name="connsiteY0" fmla="*/ 210 h 1672816"/>
                <a:gd name="connsiteX1" fmla="*/ 827866 w 835601"/>
                <a:gd name="connsiteY1" fmla="*/ 0 h 1672816"/>
                <a:gd name="connsiteX2" fmla="*/ 835601 w 835601"/>
                <a:gd name="connsiteY2" fmla="*/ 386708 h 1672816"/>
                <a:gd name="connsiteX3" fmla="*/ 20165 w 835601"/>
                <a:gd name="connsiteY3" fmla="*/ 1672816 h 1672816"/>
                <a:gd name="connsiteX4" fmla="*/ 33012 w 835601"/>
                <a:gd name="connsiteY4" fmla="*/ 984659 h 1672816"/>
                <a:gd name="connsiteX5" fmla="*/ 0 w 835601"/>
                <a:gd name="connsiteY5" fmla="*/ 210 h 1672816"/>
                <a:gd name="connsiteX0" fmla="*/ 17542 w 815436"/>
                <a:gd name="connsiteY0" fmla="*/ 0 h 2209934"/>
                <a:gd name="connsiteX1" fmla="*/ 807701 w 815436"/>
                <a:gd name="connsiteY1" fmla="*/ 537118 h 2209934"/>
                <a:gd name="connsiteX2" fmla="*/ 815436 w 815436"/>
                <a:gd name="connsiteY2" fmla="*/ 923826 h 2209934"/>
                <a:gd name="connsiteX3" fmla="*/ 0 w 815436"/>
                <a:gd name="connsiteY3" fmla="*/ 2209934 h 2209934"/>
                <a:gd name="connsiteX4" fmla="*/ 12847 w 815436"/>
                <a:gd name="connsiteY4" fmla="*/ 1521777 h 2209934"/>
                <a:gd name="connsiteX5" fmla="*/ 17542 w 815436"/>
                <a:gd name="connsiteY5" fmla="*/ 0 h 2209934"/>
                <a:gd name="connsiteX0" fmla="*/ 17542 w 1740954"/>
                <a:gd name="connsiteY0" fmla="*/ 210 h 2210144"/>
                <a:gd name="connsiteX1" fmla="*/ 1740954 w 1740954"/>
                <a:gd name="connsiteY1" fmla="*/ 0 h 2210144"/>
                <a:gd name="connsiteX2" fmla="*/ 815436 w 1740954"/>
                <a:gd name="connsiteY2" fmla="*/ 924036 h 2210144"/>
                <a:gd name="connsiteX3" fmla="*/ 0 w 1740954"/>
                <a:gd name="connsiteY3" fmla="*/ 2210144 h 2210144"/>
                <a:gd name="connsiteX4" fmla="*/ 12847 w 1740954"/>
                <a:gd name="connsiteY4" fmla="*/ 1521987 h 2210144"/>
                <a:gd name="connsiteX5" fmla="*/ 17542 w 1740954"/>
                <a:gd name="connsiteY5" fmla="*/ 210 h 2210144"/>
                <a:gd name="connsiteX0" fmla="*/ 309773 w 1740954"/>
                <a:gd name="connsiteY0" fmla="*/ 9636 h 2210144"/>
                <a:gd name="connsiteX1" fmla="*/ 1740954 w 1740954"/>
                <a:gd name="connsiteY1" fmla="*/ 0 h 2210144"/>
                <a:gd name="connsiteX2" fmla="*/ 815436 w 1740954"/>
                <a:gd name="connsiteY2" fmla="*/ 924036 h 2210144"/>
                <a:gd name="connsiteX3" fmla="*/ 0 w 1740954"/>
                <a:gd name="connsiteY3" fmla="*/ 2210144 h 2210144"/>
                <a:gd name="connsiteX4" fmla="*/ 12847 w 1740954"/>
                <a:gd name="connsiteY4" fmla="*/ 1521987 h 2210144"/>
                <a:gd name="connsiteX5" fmla="*/ 309773 w 1740954"/>
                <a:gd name="connsiteY5" fmla="*/ 9636 h 2210144"/>
                <a:gd name="connsiteX0" fmla="*/ 309773 w 1740954"/>
                <a:gd name="connsiteY0" fmla="*/ 9636 h 2210144"/>
                <a:gd name="connsiteX1" fmla="*/ 1740954 w 1740954"/>
                <a:gd name="connsiteY1" fmla="*/ 0 h 2210144"/>
                <a:gd name="connsiteX2" fmla="*/ 975692 w 1740954"/>
                <a:gd name="connsiteY2" fmla="*/ 961743 h 2210144"/>
                <a:gd name="connsiteX3" fmla="*/ 0 w 1740954"/>
                <a:gd name="connsiteY3" fmla="*/ 2210144 h 2210144"/>
                <a:gd name="connsiteX4" fmla="*/ 12847 w 1740954"/>
                <a:gd name="connsiteY4" fmla="*/ 1521987 h 2210144"/>
                <a:gd name="connsiteX5" fmla="*/ 309773 w 1740954"/>
                <a:gd name="connsiteY5" fmla="*/ 9636 h 2210144"/>
                <a:gd name="connsiteX0" fmla="*/ 309773 w 1740954"/>
                <a:gd name="connsiteY0" fmla="*/ 9636 h 2210144"/>
                <a:gd name="connsiteX1" fmla="*/ 1740954 w 1740954"/>
                <a:gd name="connsiteY1" fmla="*/ 0 h 2210144"/>
                <a:gd name="connsiteX2" fmla="*/ 975692 w 1740954"/>
                <a:gd name="connsiteY2" fmla="*/ 961743 h 2210144"/>
                <a:gd name="connsiteX3" fmla="*/ 492437 w 1740954"/>
                <a:gd name="connsiteY3" fmla="*/ 1550484 h 2210144"/>
                <a:gd name="connsiteX4" fmla="*/ 0 w 1740954"/>
                <a:gd name="connsiteY4" fmla="*/ 2210144 h 2210144"/>
                <a:gd name="connsiteX5" fmla="*/ 12847 w 1740954"/>
                <a:gd name="connsiteY5" fmla="*/ 1521987 h 2210144"/>
                <a:gd name="connsiteX6" fmla="*/ 309773 w 1740954"/>
                <a:gd name="connsiteY6" fmla="*/ 9636 h 2210144"/>
                <a:gd name="connsiteX0" fmla="*/ 309773 w 1740954"/>
                <a:gd name="connsiteY0" fmla="*/ 9636 h 2210144"/>
                <a:gd name="connsiteX1" fmla="*/ 1740954 w 1740954"/>
                <a:gd name="connsiteY1" fmla="*/ 0 h 2210144"/>
                <a:gd name="connsiteX2" fmla="*/ 1729836 w 1740954"/>
                <a:gd name="connsiteY2" fmla="*/ 1489644 h 2210144"/>
                <a:gd name="connsiteX3" fmla="*/ 492437 w 1740954"/>
                <a:gd name="connsiteY3" fmla="*/ 1550484 h 2210144"/>
                <a:gd name="connsiteX4" fmla="*/ 0 w 1740954"/>
                <a:gd name="connsiteY4" fmla="*/ 2210144 h 2210144"/>
                <a:gd name="connsiteX5" fmla="*/ 12847 w 1740954"/>
                <a:gd name="connsiteY5" fmla="*/ 1521987 h 2210144"/>
                <a:gd name="connsiteX6" fmla="*/ 309773 w 1740954"/>
                <a:gd name="connsiteY6" fmla="*/ 9636 h 2210144"/>
                <a:gd name="connsiteX0" fmla="*/ 309773 w 1740954"/>
                <a:gd name="connsiteY0" fmla="*/ 9636 h 2210144"/>
                <a:gd name="connsiteX1" fmla="*/ 1740954 w 1740954"/>
                <a:gd name="connsiteY1" fmla="*/ 0 h 2210144"/>
                <a:gd name="connsiteX2" fmla="*/ 1729836 w 1740954"/>
                <a:gd name="connsiteY2" fmla="*/ 1489644 h 2210144"/>
                <a:gd name="connsiteX3" fmla="*/ 445303 w 1740954"/>
                <a:gd name="connsiteY3" fmla="*/ 1512777 h 2210144"/>
                <a:gd name="connsiteX4" fmla="*/ 0 w 1740954"/>
                <a:gd name="connsiteY4" fmla="*/ 2210144 h 2210144"/>
                <a:gd name="connsiteX5" fmla="*/ 12847 w 1740954"/>
                <a:gd name="connsiteY5" fmla="*/ 1521987 h 2210144"/>
                <a:gd name="connsiteX6" fmla="*/ 309773 w 1740954"/>
                <a:gd name="connsiteY6" fmla="*/ 9636 h 2210144"/>
                <a:gd name="connsiteX0" fmla="*/ 309773 w 1740954"/>
                <a:gd name="connsiteY0" fmla="*/ 3755 h 2210144"/>
                <a:gd name="connsiteX1" fmla="*/ 1740954 w 1740954"/>
                <a:gd name="connsiteY1" fmla="*/ 0 h 2210144"/>
                <a:gd name="connsiteX2" fmla="*/ 1729836 w 1740954"/>
                <a:gd name="connsiteY2" fmla="*/ 1489644 h 2210144"/>
                <a:gd name="connsiteX3" fmla="*/ 445303 w 1740954"/>
                <a:gd name="connsiteY3" fmla="*/ 1512777 h 2210144"/>
                <a:gd name="connsiteX4" fmla="*/ 0 w 1740954"/>
                <a:gd name="connsiteY4" fmla="*/ 2210144 h 2210144"/>
                <a:gd name="connsiteX5" fmla="*/ 12847 w 1740954"/>
                <a:gd name="connsiteY5" fmla="*/ 1521987 h 2210144"/>
                <a:gd name="connsiteX6" fmla="*/ 309773 w 1740954"/>
                <a:gd name="connsiteY6" fmla="*/ 3755 h 2210144"/>
                <a:gd name="connsiteX0" fmla="*/ 309773 w 1740954"/>
                <a:gd name="connsiteY0" fmla="*/ 3755 h 2210144"/>
                <a:gd name="connsiteX1" fmla="*/ 1740954 w 1740954"/>
                <a:gd name="connsiteY1" fmla="*/ 0 h 2210144"/>
                <a:gd name="connsiteX2" fmla="*/ 1735717 w 1740954"/>
                <a:gd name="connsiteY2" fmla="*/ 1492584 h 2210144"/>
                <a:gd name="connsiteX3" fmla="*/ 445303 w 1740954"/>
                <a:gd name="connsiteY3" fmla="*/ 1512777 h 2210144"/>
                <a:gd name="connsiteX4" fmla="*/ 0 w 1740954"/>
                <a:gd name="connsiteY4" fmla="*/ 2210144 h 2210144"/>
                <a:gd name="connsiteX5" fmla="*/ 12847 w 1740954"/>
                <a:gd name="connsiteY5" fmla="*/ 1521987 h 2210144"/>
                <a:gd name="connsiteX6" fmla="*/ 309773 w 1740954"/>
                <a:gd name="connsiteY6" fmla="*/ 3755 h 2210144"/>
                <a:gd name="connsiteX0" fmla="*/ 309773 w 1740954"/>
                <a:gd name="connsiteY0" fmla="*/ 3755 h 2210144"/>
                <a:gd name="connsiteX1" fmla="*/ 1740954 w 1740954"/>
                <a:gd name="connsiteY1" fmla="*/ 0 h 2210144"/>
                <a:gd name="connsiteX2" fmla="*/ 1738657 w 1740954"/>
                <a:gd name="connsiteY2" fmla="*/ 1504345 h 2210144"/>
                <a:gd name="connsiteX3" fmla="*/ 445303 w 1740954"/>
                <a:gd name="connsiteY3" fmla="*/ 1512777 h 2210144"/>
                <a:gd name="connsiteX4" fmla="*/ 0 w 1740954"/>
                <a:gd name="connsiteY4" fmla="*/ 2210144 h 2210144"/>
                <a:gd name="connsiteX5" fmla="*/ 12847 w 1740954"/>
                <a:gd name="connsiteY5" fmla="*/ 1521987 h 2210144"/>
                <a:gd name="connsiteX6" fmla="*/ 309773 w 1740954"/>
                <a:gd name="connsiteY6" fmla="*/ 3755 h 2210144"/>
                <a:gd name="connsiteX0" fmla="*/ 309773 w 1740954"/>
                <a:gd name="connsiteY0" fmla="*/ 3755 h 2210144"/>
                <a:gd name="connsiteX1" fmla="*/ 1740954 w 1740954"/>
                <a:gd name="connsiteY1" fmla="*/ 0 h 2210144"/>
                <a:gd name="connsiteX2" fmla="*/ 1738657 w 1740954"/>
                <a:gd name="connsiteY2" fmla="*/ 1510225 h 2210144"/>
                <a:gd name="connsiteX3" fmla="*/ 445303 w 1740954"/>
                <a:gd name="connsiteY3" fmla="*/ 1512777 h 2210144"/>
                <a:gd name="connsiteX4" fmla="*/ 0 w 1740954"/>
                <a:gd name="connsiteY4" fmla="*/ 2210144 h 2210144"/>
                <a:gd name="connsiteX5" fmla="*/ 12847 w 1740954"/>
                <a:gd name="connsiteY5" fmla="*/ 1521987 h 2210144"/>
                <a:gd name="connsiteX6" fmla="*/ 309773 w 1740954"/>
                <a:gd name="connsiteY6" fmla="*/ 3755 h 2210144"/>
                <a:gd name="connsiteX0" fmla="*/ 309773 w 1742036"/>
                <a:gd name="connsiteY0" fmla="*/ 3755 h 2210144"/>
                <a:gd name="connsiteX1" fmla="*/ 1740954 w 1742036"/>
                <a:gd name="connsiteY1" fmla="*/ 0 h 2210144"/>
                <a:gd name="connsiteX2" fmla="*/ 1741597 w 1742036"/>
                <a:gd name="connsiteY2" fmla="*/ 1510225 h 2210144"/>
                <a:gd name="connsiteX3" fmla="*/ 445303 w 1742036"/>
                <a:gd name="connsiteY3" fmla="*/ 1512777 h 2210144"/>
                <a:gd name="connsiteX4" fmla="*/ 0 w 1742036"/>
                <a:gd name="connsiteY4" fmla="*/ 2210144 h 2210144"/>
                <a:gd name="connsiteX5" fmla="*/ 12847 w 1742036"/>
                <a:gd name="connsiteY5" fmla="*/ 1521987 h 2210144"/>
                <a:gd name="connsiteX6" fmla="*/ 309773 w 1742036"/>
                <a:gd name="connsiteY6" fmla="*/ 3755 h 2210144"/>
                <a:gd name="connsiteX0" fmla="*/ 309773 w 1742036"/>
                <a:gd name="connsiteY0" fmla="*/ 3755 h 2210144"/>
                <a:gd name="connsiteX1" fmla="*/ 1740954 w 1742036"/>
                <a:gd name="connsiteY1" fmla="*/ 0 h 2210144"/>
                <a:gd name="connsiteX2" fmla="*/ 1741597 w 1742036"/>
                <a:gd name="connsiteY2" fmla="*/ 1519045 h 2210144"/>
                <a:gd name="connsiteX3" fmla="*/ 445303 w 1742036"/>
                <a:gd name="connsiteY3" fmla="*/ 1512777 h 2210144"/>
                <a:gd name="connsiteX4" fmla="*/ 0 w 1742036"/>
                <a:gd name="connsiteY4" fmla="*/ 2210144 h 2210144"/>
                <a:gd name="connsiteX5" fmla="*/ 12847 w 1742036"/>
                <a:gd name="connsiteY5" fmla="*/ 1521987 h 2210144"/>
                <a:gd name="connsiteX6" fmla="*/ 309773 w 1742036"/>
                <a:gd name="connsiteY6" fmla="*/ 3755 h 2210144"/>
                <a:gd name="connsiteX0" fmla="*/ 309773 w 1742036"/>
                <a:gd name="connsiteY0" fmla="*/ 815 h 2210144"/>
                <a:gd name="connsiteX1" fmla="*/ 1740954 w 1742036"/>
                <a:gd name="connsiteY1" fmla="*/ 0 h 2210144"/>
                <a:gd name="connsiteX2" fmla="*/ 1741597 w 1742036"/>
                <a:gd name="connsiteY2" fmla="*/ 1519045 h 2210144"/>
                <a:gd name="connsiteX3" fmla="*/ 445303 w 1742036"/>
                <a:gd name="connsiteY3" fmla="*/ 1512777 h 2210144"/>
                <a:gd name="connsiteX4" fmla="*/ 0 w 1742036"/>
                <a:gd name="connsiteY4" fmla="*/ 2210144 h 2210144"/>
                <a:gd name="connsiteX5" fmla="*/ 12847 w 1742036"/>
                <a:gd name="connsiteY5" fmla="*/ 1521987 h 2210144"/>
                <a:gd name="connsiteX6" fmla="*/ 309773 w 1742036"/>
                <a:gd name="connsiteY6" fmla="*/ 815 h 2210144"/>
                <a:gd name="connsiteX0" fmla="*/ 303893 w 1736156"/>
                <a:gd name="connsiteY0" fmla="*/ 815 h 2224845"/>
                <a:gd name="connsiteX1" fmla="*/ 1735074 w 1736156"/>
                <a:gd name="connsiteY1" fmla="*/ 0 h 2224845"/>
                <a:gd name="connsiteX2" fmla="*/ 1735717 w 1736156"/>
                <a:gd name="connsiteY2" fmla="*/ 1519045 h 2224845"/>
                <a:gd name="connsiteX3" fmla="*/ 439423 w 1736156"/>
                <a:gd name="connsiteY3" fmla="*/ 1512777 h 2224845"/>
                <a:gd name="connsiteX4" fmla="*/ 0 w 1736156"/>
                <a:gd name="connsiteY4" fmla="*/ 2224845 h 2224845"/>
                <a:gd name="connsiteX5" fmla="*/ 6967 w 1736156"/>
                <a:gd name="connsiteY5" fmla="*/ 1521987 h 2224845"/>
                <a:gd name="connsiteX6" fmla="*/ 303893 w 1736156"/>
                <a:gd name="connsiteY6" fmla="*/ 815 h 2224845"/>
                <a:gd name="connsiteX0" fmla="*/ 298013 w 1730276"/>
                <a:gd name="connsiteY0" fmla="*/ 815 h 2224845"/>
                <a:gd name="connsiteX1" fmla="*/ 1729194 w 1730276"/>
                <a:gd name="connsiteY1" fmla="*/ 0 h 2224845"/>
                <a:gd name="connsiteX2" fmla="*/ 1729837 w 1730276"/>
                <a:gd name="connsiteY2" fmla="*/ 1519045 h 2224845"/>
                <a:gd name="connsiteX3" fmla="*/ 433543 w 1730276"/>
                <a:gd name="connsiteY3" fmla="*/ 1512777 h 2224845"/>
                <a:gd name="connsiteX4" fmla="*/ 0 w 1730276"/>
                <a:gd name="connsiteY4" fmla="*/ 2224845 h 2224845"/>
                <a:gd name="connsiteX5" fmla="*/ 1087 w 1730276"/>
                <a:gd name="connsiteY5" fmla="*/ 1521987 h 2224845"/>
                <a:gd name="connsiteX6" fmla="*/ 298013 w 1730276"/>
                <a:gd name="connsiteY6" fmla="*/ 815 h 222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0276" h="2224845">
                  <a:moveTo>
                    <a:pt x="298013" y="815"/>
                  </a:moveTo>
                  <a:lnTo>
                    <a:pt x="1729194" y="0"/>
                  </a:lnTo>
                  <a:cubicBezTo>
                    <a:pt x="1727448" y="497528"/>
                    <a:pt x="1731583" y="1021517"/>
                    <a:pt x="1729837" y="1519045"/>
                  </a:cubicBezTo>
                  <a:lnTo>
                    <a:pt x="433543" y="1512777"/>
                  </a:lnTo>
                  <a:lnTo>
                    <a:pt x="0" y="2224845"/>
                  </a:lnTo>
                  <a:cubicBezTo>
                    <a:pt x="2322" y="1990559"/>
                    <a:pt x="-1235" y="1756273"/>
                    <a:pt x="1087" y="1521987"/>
                  </a:cubicBezTo>
                  <a:lnTo>
                    <a:pt x="298013" y="815"/>
                  </a:lnTo>
                  <a:close/>
                </a:path>
              </a:pathLst>
            </a:custGeom>
            <a:solidFill>
              <a:srgbClr val="FFFF0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2E7EF34-1DBD-4759-A471-09E843477AB3}"/>
                </a:ext>
              </a:extLst>
            </p:cNvPr>
            <p:cNvSpPr/>
            <p:nvPr/>
          </p:nvSpPr>
          <p:spPr>
            <a:xfrm>
              <a:off x="2823784" y="1242124"/>
              <a:ext cx="1511919" cy="646331"/>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yellow band encloses 68% of the points</a:t>
              </a:r>
            </a:p>
          </p:txBody>
        </p:sp>
      </p:grpSp>
      <p:grpSp>
        <p:nvGrpSpPr>
          <p:cNvPr id="33" name="Group 32">
            <a:extLst>
              <a:ext uri="{FF2B5EF4-FFF2-40B4-BE49-F238E27FC236}">
                <a16:creationId xmlns:a16="http://schemas.microsoft.com/office/drawing/2014/main" id="{DF504091-1207-4500-8A9B-0941044EA8A1}"/>
              </a:ext>
            </a:extLst>
          </p:cNvPr>
          <p:cNvGrpSpPr/>
          <p:nvPr/>
        </p:nvGrpSpPr>
        <p:grpSpPr>
          <a:xfrm>
            <a:off x="2359978" y="2441542"/>
            <a:ext cx="2407874" cy="1331102"/>
            <a:chOff x="2359978" y="2441542"/>
            <a:chExt cx="2407874" cy="1331102"/>
          </a:xfrm>
        </p:grpSpPr>
        <p:sp>
          <p:nvSpPr>
            <p:cNvPr id="4" name="Rectangle 3">
              <a:extLst>
                <a:ext uri="{FF2B5EF4-FFF2-40B4-BE49-F238E27FC236}">
                  <a16:creationId xmlns:a16="http://schemas.microsoft.com/office/drawing/2014/main" id="{2DB4BDB9-CEC6-4235-8348-DACCA20F1AEF}"/>
                </a:ext>
              </a:extLst>
            </p:cNvPr>
            <p:cNvSpPr/>
            <p:nvPr/>
          </p:nvSpPr>
          <p:spPr>
            <a:xfrm>
              <a:off x="3362926" y="2441542"/>
              <a:ext cx="395926" cy="139738"/>
            </a:xfrm>
            <a:prstGeom prst="rect">
              <a:avLst/>
            </a:prstGeom>
            <a:solidFill>
              <a:srgbClr val="FFFF00">
                <a:alpha val="27843"/>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5BB7BEEE-85C9-46C4-A572-0EE5E81DEDD8}"/>
                </a:ext>
              </a:extLst>
            </p:cNvPr>
            <p:cNvSpPr/>
            <p:nvPr/>
          </p:nvSpPr>
          <p:spPr>
            <a:xfrm>
              <a:off x="4030505" y="2640580"/>
              <a:ext cx="395926" cy="139738"/>
            </a:xfrm>
            <a:prstGeom prst="rect">
              <a:avLst/>
            </a:prstGeom>
            <a:solidFill>
              <a:srgbClr val="FFFF00">
                <a:alpha val="27843"/>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EC2DC1D3-448B-4D02-87BA-672B6CBC1AD1}"/>
                </a:ext>
              </a:extLst>
            </p:cNvPr>
            <p:cNvSpPr/>
            <p:nvPr/>
          </p:nvSpPr>
          <p:spPr>
            <a:xfrm>
              <a:off x="2359978" y="3126313"/>
              <a:ext cx="1078768" cy="646331"/>
            </a:xfrm>
            <a:prstGeom prst="rect">
              <a:avLst/>
            </a:prstGeom>
            <a:solidFill>
              <a:srgbClr val="FFFF00">
                <a:alpha val="27843"/>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Variance in the horizontal direction</a:t>
              </a:r>
            </a:p>
          </p:txBody>
        </p:sp>
        <p:sp>
          <p:nvSpPr>
            <p:cNvPr id="26" name="Rectangle 25">
              <a:extLst>
                <a:ext uri="{FF2B5EF4-FFF2-40B4-BE49-F238E27FC236}">
                  <a16:creationId xmlns:a16="http://schemas.microsoft.com/office/drawing/2014/main" id="{C50D16E1-2B6C-446B-A0CA-2BA5B10FBF59}"/>
                </a:ext>
              </a:extLst>
            </p:cNvPr>
            <p:cNvSpPr/>
            <p:nvPr/>
          </p:nvSpPr>
          <p:spPr>
            <a:xfrm>
              <a:off x="3689084" y="3126313"/>
              <a:ext cx="1078768" cy="646331"/>
            </a:xfrm>
            <a:prstGeom prst="rect">
              <a:avLst/>
            </a:prstGeom>
            <a:solidFill>
              <a:srgbClr val="FFFF00">
                <a:alpha val="27843"/>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Variance in the vertical direction</a:t>
              </a:r>
            </a:p>
          </p:txBody>
        </p:sp>
        <p:cxnSp>
          <p:nvCxnSpPr>
            <p:cNvPr id="28" name="Connector: Elbow 27">
              <a:extLst>
                <a:ext uri="{FF2B5EF4-FFF2-40B4-BE49-F238E27FC236}">
                  <a16:creationId xmlns:a16="http://schemas.microsoft.com/office/drawing/2014/main" id="{16E2D575-E757-410A-868A-E4382C9F295C}"/>
                </a:ext>
              </a:extLst>
            </p:cNvPr>
            <p:cNvCxnSpPr>
              <a:cxnSpLocks/>
              <a:stCxn id="25" idx="0"/>
              <a:endCxn id="4" idx="2"/>
            </p:cNvCxnSpPr>
            <p:nvPr/>
          </p:nvCxnSpPr>
          <p:spPr>
            <a:xfrm rot="5400000" flipH="1" flipV="1">
              <a:off x="2957609" y="2523034"/>
              <a:ext cx="545033" cy="661527"/>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59F8D5-4B63-467E-B348-1C84FF0CE107}"/>
                </a:ext>
              </a:extLst>
            </p:cNvPr>
            <p:cNvCxnSpPr/>
            <p:nvPr/>
          </p:nvCxnSpPr>
          <p:spPr>
            <a:xfrm flipV="1">
              <a:off x="4257608" y="2782053"/>
              <a:ext cx="0" cy="3442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969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680271" y="1466094"/>
            <a:ext cx="4218234" cy="4749419"/>
          </a:xfrm>
          <a:prstGeom prst="rect">
            <a:avLst/>
          </a:prstGeom>
        </p:spPr>
      </p:pic>
      <p:pic>
        <p:nvPicPr>
          <p:cNvPr id="7" name="Picture 6"/>
          <p:cNvPicPr>
            <a:picLocks noChangeAspect="1"/>
          </p:cNvPicPr>
          <p:nvPr/>
        </p:nvPicPr>
        <p:blipFill>
          <a:blip r:embed="rId3"/>
          <a:stretch>
            <a:fillRect/>
          </a:stretch>
        </p:blipFill>
        <p:spPr>
          <a:xfrm>
            <a:off x="328870" y="1466095"/>
            <a:ext cx="4218234" cy="4749419"/>
          </a:xfrm>
          <a:prstGeom prst="rect">
            <a:avLst/>
          </a:prstGeom>
        </p:spPr>
      </p:pic>
      <p:sp>
        <p:nvSpPr>
          <p:cNvPr id="13" name="TextBox 12"/>
          <p:cNvSpPr txBox="1"/>
          <p:nvPr/>
        </p:nvSpPr>
        <p:spPr>
          <a:xfrm>
            <a:off x="122935" y="720501"/>
            <a:ext cx="4519628" cy="646331"/>
          </a:xfrm>
          <a:prstGeom prst="rect">
            <a:avLst/>
          </a:prstGeom>
          <a:solidFill>
            <a:srgbClr val="FFFF00"/>
          </a:solid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The standard deviations alone are NOT sufficiently descriptive.</a:t>
            </a:r>
          </a:p>
        </p:txBody>
      </p:sp>
      <p:sp>
        <p:nvSpPr>
          <p:cNvPr id="2" name="Title 1"/>
          <p:cNvSpPr>
            <a:spLocks noGrp="1"/>
          </p:cNvSpPr>
          <p:nvPr>
            <p:ph type="title"/>
          </p:nvPr>
        </p:nvSpPr>
        <p:spPr/>
        <p:txBody>
          <a:bodyPr/>
          <a:lstStyle/>
          <a:p>
            <a:r>
              <a:rPr lang="en-US" dirty="0"/>
              <a:t>How do I specify a 2D point cloud?</a:t>
            </a:r>
          </a:p>
        </p:txBody>
      </p:sp>
    </p:spTree>
    <p:extLst>
      <p:ext uri="{BB962C8B-B14F-4D97-AF65-F5344CB8AC3E}">
        <p14:creationId xmlns:p14="http://schemas.microsoft.com/office/powerpoint/2010/main" val="188686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77909"/>
                <a:ext cx="7467408" cy="2732864"/>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an attempt to obtain more accurate classification, we will consider an additional feature,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handspan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denoted by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Again we can build a simple classifier to determine gender from height and handspan by constructing “male and female histograms” separately i.e.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ℋ</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d>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ℋ</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ub>
                    </m:sSub>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d>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this time in two dimensions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61963" marR="0" lvl="0" indent="-461963"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Calibri" panose="020F0502020204030204" pitchFamily="34" charset="0"/>
                    <a:cs typeface="Times New Roman" panose="02020603050405020304" pitchFamily="18" charset="0"/>
                  </a:rPr>
                  <a:t>Query: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Given an individual’s height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handspan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we can easily “run the classifier” shown below to determine the likely gender</a:t>
                </a:r>
              </a:p>
              <a:p>
                <a:pPr marL="461963" marR="0" lvl="0" indent="-461963"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838295" y="577909"/>
                <a:ext cx="7467408" cy="2732864"/>
              </a:xfrm>
              <a:prstGeom prst="rect">
                <a:avLst/>
              </a:prstGeom>
              <a:blipFill>
                <a:blip r:embed="rId2"/>
                <a:stretch>
                  <a:fillRect l="-572" t="-1339" r="-735"/>
                </a:stretch>
              </a:blipFill>
            </p:spPr>
            <p:txBody>
              <a:bodyPr/>
              <a:lstStyle/>
              <a:p>
                <a:r>
                  <a:rPr lang="en-US">
                    <a:noFill/>
                  </a:rPr>
                  <a:t> </a:t>
                </a:r>
              </a:p>
            </p:txBody>
          </p:sp>
        </mc:Fallback>
      </mc:AlternateContent>
      <p:grpSp>
        <p:nvGrpSpPr>
          <p:cNvPr id="6" name="Group 5"/>
          <p:cNvGrpSpPr/>
          <p:nvPr/>
        </p:nvGrpSpPr>
        <p:grpSpPr>
          <a:xfrm>
            <a:off x="1254441" y="3101636"/>
            <a:ext cx="2831308" cy="935567"/>
            <a:chOff x="923388" y="4091593"/>
            <a:chExt cx="2831308" cy="935567"/>
          </a:xfrm>
        </p:grpSpPr>
        <mc:AlternateContent xmlns:mc="http://schemas.openxmlformats.org/markup-compatibility/2006" xmlns:a14="http://schemas.microsoft.com/office/drawing/2010/main">
          <mc:Choice Requires="a14">
            <p:sp>
              <p:nvSpPr>
                <p:cNvPr id="8" name="Rectangle 7"/>
                <p:cNvSpPr/>
                <p:nvPr/>
              </p:nvSpPr>
              <p:spPr>
                <a:xfrm>
                  <a:off x="923388" y="4359321"/>
                  <a:ext cx="122097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ℋ</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d>
                          <m:d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d>
                      </m:oMath>
                    </m:oMathPara>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Rectangle 7"/>
                <p:cNvSpPr>
                  <a:spLocks noRot="1" noChangeAspect="1" noMove="1" noResize="1" noEditPoints="1" noAdjustHandles="1" noChangeArrowheads="1" noChangeShapeType="1" noTextEdit="1"/>
                </p:cNvSpPr>
                <p:nvPr/>
              </p:nvSpPr>
              <p:spPr>
                <a:xfrm>
                  <a:off x="923388" y="4359321"/>
                  <a:ext cx="1220975" cy="400110"/>
                </a:xfrm>
                <a:prstGeom prst="rect">
                  <a:avLst/>
                </a:prstGeom>
                <a:blipFill>
                  <a:blip r:embed="rId3"/>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579951" y="4359321"/>
                  <a:ext cx="117474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ℋ</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ub>
                        </m:sSub>
                        <m:d>
                          <m:d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d>
                      </m:oMath>
                    </m:oMathPara>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Rectangle 8"/>
                <p:cNvSpPr>
                  <a:spLocks noRot="1" noChangeAspect="1" noMove="1" noResize="1" noEditPoints="1" noAdjustHandles="1" noChangeArrowheads="1" noChangeShapeType="1" noTextEdit="1"/>
                </p:cNvSpPr>
                <p:nvPr/>
              </p:nvSpPr>
              <p:spPr>
                <a:xfrm>
                  <a:off x="2579951" y="4359321"/>
                  <a:ext cx="1174745" cy="400110"/>
                </a:xfrm>
                <a:prstGeom prst="rect">
                  <a:avLst/>
                </a:prstGeom>
                <a:blipFill>
                  <a:blip r:embed="rId4"/>
                  <a:stretch>
                    <a:fillRect b="-1538"/>
                  </a:stretch>
                </a:blipFill>
              </p:spPr>
              <p:txBody>
                <a:bodyPr/>
                <a:lstStyle/>
                <a:p>
                  <a:r>
                    <a:rPr lang="en-US">
                      <a:noFill/>
                    </a:rPr>
                    <a:t> </a:t>
                  </a:r>
                </a:p>
              </p:txBody>
            </p:sp>
          </mc:Fallback>
        </mc:AlternateContent>
        <p:grpSp>
          <p:nvGrpSpPr>
            <p:cNvPr id="10" name="Group 9"/>
            <p:cNvGrpSpPr/>
            <p:nvPr/>
          </p:nvGrpSpPr>
          <p:grpSpPr>
            <a:xfrm>
              <a:off x="2170909" y="4091593"/>
              <a:ext cx="404278" cy="935567"/>
              <a:chOff x="2170909" y="4091593"/>
              <a:chExt cx="404278" cy="935567"/>
            </a:xfrm>
          </p:grpSpPr>
          <p:sp>
            <p:nvSpPr>
              <p:cNvPr id="11" name="Rectangle 10"/>
              <p:cNvSpPr/>
              <p:nvPr/>
            </p:nvSpPr>
            <p:spPr>
              <a:xfrm>
                <a:off x="2216595" y="4270079"/>
                <a:ext cx="31290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12" name="Rectangle 11"/>
              <p:cNvSpPr/>
              <p:nvPr/>
            </p:nvSpPr>
            <p:spPr>
              <a:xfrm>
                <a:off x="2216595" y="4448565"/>
                <a:ext cx="31290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&lt;</a:t>
                </a:r>
              </a:p>
            </p:txBody>
          </p:sp>
          <p:sp>
            <p:nvSpPr>
              <p:cNvPr id="13" name="Rectangle 12"/>
              <p:cNvSpPr/>
              <p:nvPr/>
            </p:nvSpPr>
            <p:spPr>
              <a:xfrm>
                <a:off x="2170909" y="4091593"/>
                <a:ext cx="40427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a:t>
                </a:r>
              </a:p>
            </p:txBody>
          </p:sp>
          <p:sp>
            <p:nvSpPr>
              <p:cNvPr id="14" name="Rectangle 13"/>
              <p:cNvSpPr/>
              <p:nvPr/>
            </p:nvSpPr>
            <p:spPr>
              <a:xfrm>
                <a:off x="2221404" y="4627050"/>
                <a:ext cx="30328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a:t>
                </a:r>
              </a:p>
            </p:txBody>
          </p:sp>
        </p:grpSp>
      </p:grpSp>
      <p:pic>
        <p:nvPicPr>
          <p:cNvPr id="33" name="Picture 32"/>
          <p:cNvPicPr>
            <a:picLocks noChangeAspect="1"/>
          </p:cNvPicPr>
          <p:nvPr/>
        </p:nvPicPr>
        <p:blipFill>
          <a:blip r:embed="rId5"/>
          <a:stretch>
            <a:fillRect/>
          </a:stretch>
        </p:blipFill>
        <p:spPr>
          <a:xfrm>
            <a:off x="4479322" y="3039296"/>
            <a:ext cx="4217996" cy="3182395"/>
          </a:xfrm>
          <a:prstGeom prst="rect">
            <a:avLst/>
          </a:prstGeom>
        </p:spPr>
      </p:pic>
      <p:sp>
        <p:nvSpPr>
          <p:cNvPr id="34" name="TextBox 33"/>
          <p:cNvSpPr txBox="1"/>
          <p:nvPr/>
        </p:nvSpPr>
        <p:spPr>
          <a:xfrm>
            <a:off x="423185" y="5187705"/>
            <a:ext cx="3950362" cy="646331"/>
          </a:xfrm>
          <a:prstGeom prst="rect">
            <a:avLst/>
          </a:prstGeom>
          <a:solidFill>
            <a:srgbClr val="FFFF00"/>
          </a:solid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Can we use formulas to represent idealized versions of these histograms?</a:t>
            </a:r>
          </a:p>
        </p:txBody>
      </p:sp>
      <p:sp>
        <p:nvSpPr>
          <p:cNvPr id="2" name="Title 1"/>
          <p:cNvSpPr>
            <a:spLocks noGrp="1"/>
          </p:cNvSpPr>
          <p:nvPr>
            <p:ph type="title"/>
          </p:nvPr>
        </p:nvSpPr>
        <p:spPr/>
        <p:txBody>
          <a:bodyPr/>
          <a:lstStyle/>
          <a:p>
            <a:r>
              <a:rPr lang="en-US" dirty="0"/>
              <a:t>Histogram &amp; </a:t>
            </a:r>
            <a:r>
              <a:rPr lang="en-US" sz="2000" dirty="0"/>
              <a:t>Bayes Classifier </a:t>
            </a:r>
            <a:r>
              <a:rPr lang="en-US" sz="2000" dirty="0">
                <a:highlight>
                  <a:srgbClr val="FFFF00"/>
                </a:highlight>
                <a:latin typeface="Calibri" panose="020F0502020204030204" pitchFamily="34" charset="0"/>
                <a:ea typeface="Calibri" panose="020F0502020204030204" pitchFamily="34" charset="0"/>
                <a:cs typeface="Times New Roman" panose="02020603050405020304" pitchFamily="18" charset="0"/>
              </a:rPr>
              <a:t>(TWO DIMENSIONS)</a:t>
            </a:r>
            <a:endParaRPr lang="en-US" dirty="0"/>
          </a:p>
        </p:txBody>
      </p:sp>
      <p:grpSp>
        <p:nvGrpSpPr>
          <p:cNvPr id="16" name="Group 15">
            <a:extLst>
              <a:ext uri="{FF2B5EF4-FFF2-40B4-BE49-F238E27FC236}">
                <a16:creationId xmlns:a16="http://schemas.microsoft.com/office/drawing/2014/main" id="{587D4FEF-0031-4C66-B102-EDAD7311F1BC}"/>
              </a:ext>
            </a:extLst>
          </p:cNvPr>
          <p:cNvGrpSpPr/>
          <p:nvPr/>
        </p:nvGrpSpPr>
        <p:grpSpPr>
          <a:xfrm>
            <a:off x="6221979" y="5339763"/>
            <a:ext cx="2841163" cy="1272989"/>
            <a:chOff x="6237818" y="5479963"/>
            <a:chExt cx="2841163" cy="1272989"/>
          </a:xfrm>
        </p:grpSpPr>
        <p:grpSp>
          <p:nvGrpSpPr>
            <p:cNvPr id="17" name="Group 16">
              <a:extLst>
                <a:ext uri="{FF2B5EF4-FFF2-40B4-BE49-F238E27FC236}">
                  <a16:creationId xmlns:a16="http://schemas.microsoft.com/office/drawing/2014/main" id="{2E5A48AF-0BF5-4D4B-B416-1ADEED005B97}"/>
                </a:ext>
              </a:extLst>
            </p:cNvPr>
            <p:cNvGrpSpPr/>
            <p:nvPr/>
          </p:nvGrpSpPr>
          <p:grpSpPr>
            <a:xfrm>
              <a:off x="6237818" y="5479963"/>
              <a:ext cx="2841163" cy="1272989"/>
              <a:chOff x="6237818" y="5479963"/>
              <a:chExt cx="2841163" cy="1272989"/>
            </a:xfrm>
          </p:grpSpPr>
          <p:pic>
            <p:nvPicPr>
              <p:cNvPr id="19" name="Picture 18">
                <a:extLst>
                  <a:ext uri="{FF2B5EF4-FFF2-40B4-BE49-F238E27FC236}">
                    <a16:creationId xmlns:a16="http://schemas.microsoft.com/office/drawing/2014/main" id="{759BF96B-C5FB-4DD8-BFE1-4B63BB8DBE39}"/>
                  </a:ext>
                </a:extLst>
              </p:cNvPr>
              <p:cNvPicPr>
                <a:picLocks noChangeAspect="1"/>
              </p:cNvPicPr>
              <p:nvPr/>
            </p:nvPicPr>
            <p:blipFill>
              <a:blip r:embed="rId6"/>
              <a:stretch>
                <a:fillRect/>
              </a:stretch>
            </p:blipFill>
            <p:spPr>
              <a:xfrm>
                <a:off x="6237818" y="5479963"/>
                <a:ext cx="2841163" cy="1272989"/>
              </a:xfrm>
              <a:prstGeom prst="rect">
                <a:avLst/>
              </a:prstGeom>
            </p:spPr>
          </p:pic>
          <p:pic>
            <p:nvPicPr>
              <p:cNvPr id="20" name="Picture 19" descr="A person posing for the camera&#10;&#10;Description generated with very high confidence">
                <a:extLst>
                  <a:ext uri="{FF2B5EF4-FFF2-40B4-BE49-F238E27FC236}">
                    <a16:creationId xmlns:a16="http://schemas.microsoft.com/office/drawing/2014/main" id="{D14CA8F8-7664-4CEB-8CA0-F62EA590262A}"/>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382223" y="5587924"/>
                <a:ext cx="1059707" cy="1047091"/>
              </a:xfrm>
              <a:prstGeom prst="rect">
                <a:avLst/>
              </a:prstGeom>
            </p:spPr>
          </p:pic>
        </p:grpSp>
        <p:sp>
          <p:nvSpPr>
            <p:cNvPr id="18" name="Rectangle 17">
              <a:extLst>
                <a:ext uri="{FF2B5EF4-FFF2-40B4-BE49-F238E27FC236}">
                  <a16:creationId xmlns:a16="http://schemas.microsoft.com/office/drawing/2014/main" id="{C0260F89-69E1-4A1D-BA5A-0B69BA3FCD08}"/>
                </a:ext>
              </a:extLst>
            </p:cNvPr>
            <p:cNvSpPr/>
            <p:nvPr/>
          </p:nvSpPr>
          <p:spPr>
            <a:xfrm>
              <a:off x="7441930" y="5590659"/>
              <a:ext cx="1531276" cy="1045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rPr>
                <a:t>Sandeep Gautham, you have been honored with the Eagle Eye Award for spotting errors on the previous slide.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rPr>
                <a:t>Congratulations and thank you for your help in improving this presentation.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00"/>
                  </a:solidFill>
                  <a:effectLst/>
                  <a:uLnTx/>
                  <a:uFillTx/>
                  <a:latin typeface="Calibri" panose="020F0502020204030204"/>
                  <a:ea typeface="+mn-ea"/>
                  <a:cs typeface="+mn-cs"/>
                </a:rPr>
                <a:t>CLICK TO DISMISS</a:t>
              </a:r>
            </a:p>
          </p:txBody>
        </p:sp>
      </p:grpSp>
    </p:spTree>
    <p:extLst>
      <p:ext uri="{BB962C8B-B14F-4D97-AF65-F5344CB8AC3E}">
        <p14:creationId xmlns:p14="http://schemas.microsoft.com/office/powerpoint/2010/main" val="154955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3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50333" y="689560"/>
            <a:ext cx="4012525" cy="2835018"/>
          </a:xfrm>
          <a:prstGeom prst="rect">
            <a:avLst/>
          </a:prstGeom>
        </p:spPr>
      </p:pic>
      <p:pic>
        <p:nvPicPr>
          <p:cNvPr id="6" name="Picture 5"/>
          <p:cNvPicPr>
            <a:picLocks noChangeAspect="1"/>
          </p:cNvPicPr>
          <p:nvPr/>
        </p:nvPicPr>
        <p:blipFill>
          <a:blip r:embed="rId3"/>
          <a:stretch>
            <a:fillRect/>
          </a:stretch>
        </p:blipFill>
        <p:spPr>
          <a:xfrm>
            <a:off x="4772840" y="3373357"/>
            <a:ext cx="3937525" cy="2835019"/>
          </a:xfrm>
          <a:prstGeom prst="rect">
            <a:avLst/>
          </a:prstGeom>
        </p:spPr>
      </p:pic>
      <p:pic>
        <p:nvPicPr>
          <p:cNvPr id="7" name="Picture 6"/>
          <p:cNvPicPr>
            <a:picLocks noChangeAspect="1"/>
          </p:cNvPicPr>
          <p:nvPr/>
        </p:nvPicPr>
        <p:blipFill>
          <a:blip r:embed="rId4"/>
          <a:stretch>
            <a:fillRect/>
          </a:stretch>
        </p:blipFill>
        <p:spPr>
          <a:xfrm>
            <a:off x="4772840" y="689559"/>
            <a:ext cx="4267528" cy="2835019"/>
          </a:xfrm>
          <a:prstGeom prst="rect">
            <a:avLst/>
          </a:prstGeom>
        </p:spPr>
      </p:pic>
      <p:pic>
        <p:nvPicPr>
          <p:cNvPr id="8" name="Picture 7"/>
          <p:cNvPicPr>
            <a:picLocks noChangeAspect="1"/>
          </p:cNvPicPr>
          <p:nvPr/>
        </p:nvPicPr>
        <p:blipFill>
          <a:blip r:embed="rId5"/>
          <a:stretch>
            <a:fillRect/>
          </a:stretch>
        </p:blipFill>
        <p:spPr>
          <a:xfrm>
            <a:off x="350333" y="3373357"/>
            <a:ext cx="4177527" cy="2835019"/>
          </a:xfrm>
          <a:prstGeom prst="rect">
            <a:avLst/>
          </a:prstGeom>
        </p:spPr>
      </p:pic>
      <p:sp>
        <p:nvSpPr>
          <p:cNvPr id="2" name="Title 1"/>
          <p:cNvSpPr>
            <a:spLocks noGrp="1"/>
          </p:cNvSpPr>
          <p:nvPr>
            <p:ph type="title"/>
          </p:nvPr>
        </p:nvSpPr>
        <p:spPr/>
        <p:txBody>
          <a:bodyPr/>
          <a:lstStyle/>
          <a:p>
            <a:r>
              <a:rPr lang="en-US" dirty="0"/>
              <a:t>Covariance Interpretation Practice</a:t>
            </a:r>
          </a:p>
        </p:txBody>
      </p:sp>
      <p:sp>
        <p:nvSpPr>
          <p:cNvPr id="3" name="Rectangle 2"/>
          <p:cNvSpPr/>
          <p:nvPr/>
        </p:nvSpPr>
        <p:spPr>
          <a:xfrm>
            <a:off x="3738282" y="1685365"/>
            <a:ext cx="519953" cy="815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8190412" y="1699174"/>
            <a:ext cx="720506" cy="815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3738282" y="4382972"/>
            <a:ext cx="624576" cy="815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8190412" y="4382972"/>
            <a:ext cx="406741" cy="815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916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Correlations between features</a:t>
            </a:r>
          </a:p>
        </p:txBody>
      </p:sp>
      <p:grpSp>
        <p:nvGrpSpPr>
          <p:cNvPr id="13" name="Group 12"/>
          <p:cNvGrpSpPr/>
          <p:nvPr/>
        </p:nvGrpSpPr>
        <p:grpSpPr>
          <a:xfrm>
            <a:off x="4959996" y="904483"/>
            <a:ext cx="3860113" cy="2563992"/>
            <a:chOff x="4840310" y="1749502"/>
            <a:chExt cx="3860113" cy="2563992"/>
          </a:xfrm>
        </p:grpSpPr>
        <p:pic>
          <p:nvPicPr>
            <p:cNvPr id="7" name="Picture 6"/>
            <p:cNvPicPr>
              <a:picLocks noChangeAspect="1"/>
            </p:cNvPicPr>
            <p:nvPr/>
          </p:nvPicPr>
          <p:blipFill>
            <a:blip r:embed="rId3"/>
            <a:stretch>
              <a:fillRect/>
            </a:stretch>
          </p:blipFill>
          <p:spPr>
            <a:xfrm>
              <a:off x="5143094" y="1749502"/>
              <a:ext cx="3557329" cy="2302382"/>
            </a:xfrm>
            <a:prstGeom prst="rect">
              <a:avLst/>
            </a:prstGeom>
          </p:spPr>
        </p:pic>
        <p:sp>
          <p:nvSpPr>
            <p:cNvPr id="37" name="Rectangle 36"/>
            <p:cNvSpPr/>
            <p:nvPr/>
          </p:nvSpPr>
          <p:spPr>
            <a:xfrm>
              <a:off x="5519254" y="4051884"/>
              <a:ext cx="1431802" cy="261610"/>
            </a:xfrm>
            <a:prstGeom prst="rect">
              <a:avLst/>
            </a:prstGeom>
            <a:no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Fraction foreign-born</a:t>
              </a:r>
            </a:p>
          </p:txBody>
        </p:sp>
        <p:sp>
          <p:nvSpPr>
            <p:cNvPr id="38" name="Rectangle 37"/>
            <p:cNvSpPr/>
            <p:nvPr/>
          </p:nvSpPr>
          <p:spPr>
            <a:xfrm rot="16200000">
              <a:off x="4211933" y="2992949"/>
              <a:ext cx="1518364" cy="261610"/>
            </a:xfrm>
            <a:prstGeom prst="rect">
              <a:avLst/>
            </a:prstGeom>
            <a:no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Fraction Owning home</a:t>
              </a:r>
            </a:p>
          </p:txBody>
        </p:sp>
        <p:cxnSp>
          <p:nvCxnSpPr>
            <p:cNvPr id="40" name="Straight Arrow Connector 39"/>
            <p:cNvCxnSpPr>
              <a:stCxn id="38" idx="3"/>
            </p:cNvCxnSpPr>
            <p:nvPr/>
          </p:nvCxnSpPr>
          <p:spPr>
            <a:xfrm flipV="1">
              <a:off x="4971115" y="1819539"/>
              <a:ext cx="1" cy="5450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7" idx="3"/>
            </p:cNvCxnSpPr>
            <p:nvPr/>
          </p:nvCxnSpPr>
          <p:spPr>
            <a:xfrm flipV="1">
              <a:off x="6951056" y="4177717"/>
              <a:ext cx="448034" cy="49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4944688" y="2278735"/>
            <a:ext cx="3860112" cy="2428159"/>
            <a:chOff x="5574474" y="3684088"/>
            <a:chExt cx="3860112" cy="2428159"/>
          </a:xfrm>
        </p:grpSpPr>
        <p:pic>
          <p:nvPicPr>
            <p:cNvPr id="8" name="Picture 7"/>
            <p:cNvPicPr>
              <a:picLocks noChangeAspect="1"/>
            </p:cNvPicPr>
            <p:nvPr/>
          </p:nvPicPr>
          <p:blipFill>
            <a:blip r:embed="rId4"/>
            <a:stretch>
              <a:fillRect/>
            </a:stretch>
          </p:blipFill>
          <p:spPr>
            <a:xfrm>
              <a:off x="5836083" y="3684088"/>
              <a:ext cx="3598503" cy="2259060"/>
            </a:xfrm>
            <a:prstGeom prst="rect">
              <a:avLst/>
            </a:prstGeom>
          </p:spPr>
        </p:pic>
        <p:sp>
          <p:nvSpPr>
            <p:cNvPr id="46" name="Rectangle 45"/>
            <p:cNvSpPr/>
            <p:nvPr/>
          </p:nvSpPr>
          <p:spPr>
            <a:xfrm>
              <a:off x="6028846" y="5850637"/>
              <a:ext cx="1196161" cy="261610"/>
            </a:xfrm>
            <a:prstGeom prst="rect">
              <a:avLst/>
            </a:prstGeom>
            <a:no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Mean home price</a:t>
              </a:r>
            </a:p>
          </p:txBody>
        </p:sp>
        <p:sp>
          <p:nvSpPr>
            <p:cNvPr id="47" name="Rectangle 46"/>
            <p:cNvSpPr/>
            <p:nvPr/>
          </p:nvSpPr>
          <p:spPr>
            <a:xfrm rot="16200000">
              <a:off x="5054299" y="5068944"/>
              <a:ext cx="1301959" cy="261610"/>
            </a:xfrm>
            <a:prstGeom prst="rect">
              <a:avLst/>
            </a:prstGeom>
            <a:no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Median home price</a:t>
              </a:r>
            </a:p>
          </p:txBody>
        </p:sp>
        <p:cxnSp>
          <p:nvCxnSpPr>
            <p:cNvPr id="48" name="Straight Arrow Connector 47"/>
            <p:cNvCxnSpPr>
              <a:stCxn id="47" idx="3"/>
            </p:cNvCxnSpPr>
            <p:nvPr/>
          </p:nvCxnSpPr>
          <p:spPr>
            <a:xfrm flipV="1">
              <a:off x="5705279" y="3895544"/>
              <a:ext cx="0" cy="6532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6" idx="3"/>
            </p:cNvCxnSpPr>
            <p:nvPr/>
          </p:nvCxnSpPr>
          <p:spPr>
            <a:xfrm>
              <a:off x="7225007" y="5981442"/>
              <a:ext cx="392013" cy="50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6"/>
          <p:cNvPicPr>
            <a:picLocks noChangeAspect="1"/>
          </p:cNvPicPr>
          <p:nvPr/>
        </p:nvPicPr>
        <p:blipFill>
          <a:blip r:embed="rId5"/>
          <a:stretch>
            <a:fillRect/>
          </a:stretch>
        </p:blipFill>
        <p:spPr>
          <a:xfrm>
            <a:off x="306306" y="460497"/>
            <a:ext cx="4549107" cy="5822857"/>
          </a:xfrm>
          <a:prstGeom prst="rect">
            <a:avLst/>
          </a:prstGeom>
        </p:spPr>
      </p:pic>
      <p:grpSp>
        <p:nvGrpSpPr>
          <p:cNvPr id="30" name="Group 29"/>
          <p:cNvGrpSpPr/>
          <p:nvPr/>
        </p:nvGrpSpPr>
        <p:grpSpPr>
          <a:xfrm>
            <a:off x="306306" y="460496"/>
            <a:ext cx="4549107" cy="5822858"/>
            <a:chOff x="666365" y="460496"/>
            <a:chExt cx="4549107" cy="5822858"/>
          </a:xfrm>
        </p:grpSpPr>
        <p:pic>
          <p:nvPicPr>
            <p:cNvPr id="28" name="Picture 27"/>
            <p:cNvPicPr>
              <a:picLocks noChangeAspect="1"/>
            </p:cNvPicPr>
            <p:nvPr/>
          </p:nvPicPr>
          <p:blipFill>
            <a:blip r:embed="rId6"/>
            <a:stretch>
              <a:fillRect/>
            </a:stretch>
          </p:blipFill>
          <p:spPr>
            <a:xfrm>
              <a:off x="666365" y="460497"/>
              <a:ext cx="4549107" cy="5822857"/>
            </a:xfrm>
            <a:prstGeom prst="rect">
              <a:avLst/>
            </a:prstGeom>
          </p:spPr>
        </p:pic>
        <p:sp>
          <p:nvSpPr>
            <p:cNvPr id="25" name="Rectangle 24"/>
            <p:cNvSpPr/>
            <p:nvPr/>
          </p:nvSpPr>
          <p:spPr>
            <a:xfrm>
              <a:off x="2197277" y="460496"/>
              <a:ext cx="930862" cy="5822857"/>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2" name="Group 31"/>
          <p:cNvGrpSpPr/>
          <p:nvPr/>
        </p:nvGrpSpPr>
        <p:grpSpPr>
          <a:xfrm>
            <a:off x="306306" y="460496"/>
            <a:ext cx="4549107" cy="5822858"/>
            <a:chOff x="1771154" y="460496"/>
            <a:chExt cx="4549107" cy="5822858"/>
          </a:xfrm>
        </p:grpSpPr>
        <p:pic>
          <p:nvPicPr>
            <p:cNvPr id="29" name="Picture 28"/>
            <p:cNvPicPr>
              <a:picLocks noChangeAspect="1"/>
            </p:cNvPicPr>
            <p:nvPr/>
          </p:nvPicPr>
          <p:blipFill>
            <a:blip r:embed="rId7"/>
            <a:stretch>
              <a:fillRect/>
            </a:stretch>
          </p:blipFill>
          <p:spPr>
            <a:xfrm>
              <a:off x="1771154" y="460497"/>
              <a:ext cx="4549107" cy="5822857"/>
            </a:xfrm>
            <a:prstGeom prst="rect">
              <a:avLst/>
            </a:prstGeom>
          </p:spPr>
        </p:pic>
        <p:sp>
          <p:nvSpPr>
            <p:cNvPr id="67" name="Rectangle 66"/>
            <p:cNvSpPr/>
            <p:nvPr/>
          </p:nvSpPr>
          <p:spPr>
            <a:xfrm>
              <a:off x="4337511" y="460496"/>
              <a:ext cx="930862" cy="5822857"/>
            </a:xfrm>
            <a:prstGeom prst="rect">
              <a:avLst/>
            </a:prstGeom>
            <a:solidFill>
              <a:srgbClr val="66FFFF">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943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 Matrix: Summary of correlations between features</a:t>
            </a:r>
          </a:p>
        </p:txBody>
      </p:sp>
      <p:pic>
        <p:nvPicPr>
          <p:cNvPr id="3" name="Picture 2"/>
          <p:cNvPicPr>
            <a:picLocks noChangeAspect="1"/>
          </p:cNvPicPr>
          <p:nvPr/>
        </p:nvPicPr>
        <p:blipFill>
          <a:blip r:embed="rId3"/>
          <a:stretch>
            <a:fillRect/>
          </a:stretch>
        </p:blipFill>
        <p:spPr>
          <a:xfrm>
            <a:off x="153466" y="2097248"/>
            <a:ext cx="8742536" cy="1602297"/>
          </a:xfrm>
          <a:prstGeom prst="rect">
            <a:avLst/>
          </a:prstGeom>
        </p:spPr>
      </p:pic>
      <p:grpSp>
        <p:nvGrpSpPr>
          <p:cNvPr id="4" name="Group 3"/>
          <p:cNvGrpSpPr/>
          <p:nvPr/>
        </p:nvGrpSpPr>
        <p:grpSpPr>
          <a:xfrm>
            <a:off x="153466" y="2097248"/>
            <a:ext cx="8742536" cy="1602297"/>
            <a:chOff x="153466" y="2097248"/>
            <a:chExt cx="8742536" cy="1602297"/>
          </a:xfrm>
        </p:grpSpPr>
        <p:sp>
          <p:nvSpPr>
            <p:cNvPr id="26" name="Rectangle 25"/>
            <p:cNvSpPr/>
            <p:nvPr/>
          </p:nvSpPr>
          <p:spPr>
            <a:xfrm>
              <a:off x="153466" y="2634143"/>
              <a:ext cx="8742536" cy="159391"/>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3971621" y="2097248"/>
              <a:ext cx="709436" cy="1602297"/>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4" name="Group 33"/>
          <p:cNvGrpSpPr/>
          <p:nvPr/>
        </p:nvGrpSpPr>
        <p:grpSpPr>
          <a:xfrm>
            <a:off x="153466" y="2097248"/>
            <a:ext cx="8742536" cy="1602297"/>
            <a:chOff x="-711999" y="2097248"/>
            <a:chExt cx="8742536" cy="1602297"/>
          </a:xfrm>
          <a:solidFill>
            <a:srgbClr val="66FFFF">
              <a:alpha val="20000"/>
            </a:srgbClr>
          </a:solidFill>
        </p:grpSpPr>
        <p:sp>
          <p:nvSpPr>
            <p:cNvPr id="35" name="Rectangle 34"/>
            <p:cNvSpPr/>
            <p:nvPr/>
          </p:nvSpPr>
          <p:spPr>
            <a:xfrm>
              <a:off x="-711999" y="2990675"/>
              <a:ext cx="8742536" cy="15939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p:cNvSpPr/>
            <p:nvPr/>
          </p:nvSpPr>
          <p:spPr>
            <a:xfrm>
              <a:off x="5137691" y="2097248"/>
              <a:ext cx="993261" cy="160229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200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 What does it measure?</a:t>
            </a:r>
          </a:p>
        </p:txBody>
      </p:sp>
      <p:pic>
        <p:nvPicPr>
          <p:cNvPr id="31" name="Picture 30">
            <a:extLst>
              <a:ext uri="{FF2B5EF4-FFF2-40B4-BE49-F238E27FC236}">
                <a16:creationId xmlns:a16="http://schemas.microsoft.com/office/drawing/2014/main" id="{1D2CA0C9-78D8-4353-87ED-7C340E34271A}"/>
              </a:ext>
            </a:extLst>
          </p:cNvPr>
          <p:cNvPicPr>
            <a:picLocks noChangeAspect="1"/>
          </p:cNvPicPr>
          <p:nvPr/>
        </p:nvPicPr>
        <p:blipFill>
          <a:blip r:embed="rId3"/>
          <a:stretch>
            <a:fillRect/>
          </a:stretch>
        </p:blipFill>
        <p:spPr>
          <a:xfrm>
            <a:off x="3019486" y="1468873"/>
            <a:ext cx="5195484" cy="2159492"/>
          </a:xfrm>
          <a:prstGeom prst="rect">
            <a:avLst/>
          </a:prstGeom>
        </p:spPr>
      </p:pic>
      <p:sp>
        <p:nvSpPr>
          <p:cNvPr id="32" name="Rectangle 31">
            <a:extLst>
              <a:ext uri="{FF2B5EF4-FFF2-40B4-BE49-F238E27FC236}">
                <a16:creationId xmlns:a16="http://schemas.microsoft.com/office/drawing/2014/main" id="{4573A642-6434-4BF4-BE5B-B9EF928CDE14}"/>
              </a:ext>
            </a:extLst>
          </p:cNvPr>
          <p:cNvSpPr/>
          <p:nvPr/>
        </p:nvSpPr>
        <p:spPr>
          <a:xfrm>
            <a:off x="709715" y="1396287"/>
            <a:ext cx="1650837" cy="369332"/>
          </a:xfrm>
          <a:prstGeom prst="rect">
            <a:avLst/>
          </a:prstGeom>
          <a:ln>
            <a:solidFill>
              <a:schemeClr val="tx1"/>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Feature Vectors</a:t>
            </a:r>
          </a:p>
        </p:txBody>
      </p:sp>
      <p:cxnSp>
        <p:nvCxnSpPr>
          <p:cNvPr id="33" name="Straight Arrow Connector 32">
            <a:extLst>
              <a:ext uri="{FF2B5EF4-FFF2-40B4-BE49-F238E27FC236}">
                <a16:creationId xmlns:a16="http://schemas.microsoft.com/office/drawing/2014/main" id="{F94D9DC3-65EA-4069-B77A-B2208B34DB32}"/>
              </a:ext>
            </a:extLst>
          </p:cNvPr>
          <p:cNvCxnSpPr>
            <a:stCxn id="32" idx="3"/>
          </p:cNvCxnSpPr>
          <p:nvPr/>
        </p:nvCxnSpPr>
        <p:spPr>
          <a:xfrm>
            <a:off x="2360552" y="1580953"/>
            <a:ext cx="5080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E2B606-5735-458B-87FE-368C46D15F06}"/>
              </a:ext>
            </a:extLst>
          </p:cNvPr>
          <p:cNvCxnSpPr>
            <a:stCxn id="32" idx="3"/>
          </p:cNvCxnSpPr>
          <p:nvPr/>
        </p:nvCxnSpPr>
        <p:spPr>
          <a:xfrm>
            <a:off x="2360552" y="1580953"/>
            <a:ext cx="508012" cy="3721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B5F701F-F894-4DD3-AE43-AFE293CE9867}"/>
              </a:ext>
            </a:extLst>
          </p:cNvPr>
          <p:cNvCxnSpPr>
            <a:stCxn id="32" idx="3"/>
          </p:cNvCxnSpPr>
          <p:nvPr/>
        </p:nvCxnSpPr>
        <p:spPr>
          <a:xfrm>
            <a:off x="2360552" y="1580953"/>
            <a:ext cx="508012" cy="7361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C9ADFBC-6526-48E6-B555-98AAA5623F9F}"/>
              </a:ext>
            </a:extLst>
          </p:cNvPr>
          <p:cNvCxnSpPr>
            <a:stCxn id="32" idx="3"/>
          </p:cNvCxnSpPr>
          <p:nvPr/>
        </p:nvCxnSpPr>
        <p:spPr>
          <a:xfrm>
            <a:off x="2360552" y="1580953"/>
            <a:ext cx="508012" cy="10950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7D1048C-7327-48F3-B15B-A9F30C9B76DB}"/>
              </a:ext>
            </a:extLst>
          </p:cNvPr>
          <p:cNvCxnSpPr>
            <a:stCxn id="32" idx="3"/>
          </p:cNvCxnSpPr>
          <p:nvPr/>
        </p:nvCxnSpPr>
        <p:spPr>
          <a:xfrm>
            <a:off x="2360552" y="1580953"/>
            <a:ext cx="508012" cy="15084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CF6191F-FEA1-4367-8FE2-2E06FF9788D7}"/>
              </a:ext>
            </a:extLst>
          </p:cNvPr>
          <p:cNvCxnSpPr>
            <a:stCxn id="32" idx="3"/>
          </p:cNvCxnSpPr>
          <p:nvPr/>
        </p:nvCxnSpPr>
        <p:spPr>
          <a:xfrm>
            <a:off x="2360552" y="1580953"/>
            <a:ext cx="508012" cy="18708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0E1ED80-5262-46DB-BAAF-FEE67224E256}"/>
              </a:ext>
            </a:extLst>
          </p:cNvPr>
          <p:cNvSpPr/>
          <p:nvPr/>
        </p:nvSpPr>
        <p:spPr>
          <a:xfrm>
            <a:off x="5115114" y="571787"/>
            <a:ext cx="992066" cy="369332"/>
          </a:xfrm>
          <a:prstGeom prst="rect">
            <a:avLst/>
          </a:prstGeom>
          <a:ln>
            <a:solidFill>
              <a:schemeClr val="tx1"/>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Features</a:t>
            </a:r>
          </a:p>
        </p:txBody>
      </p:sp>
      <p:cxnSp>
        <p:nvCxnSpPr>
          <p:cNvPr id="40" name="Straight Arrow Connector 39">
            <a:extLst>
              <a:ext uri="{FF2B5EF4-FFF2-40B4-BE49-F238E27FC236}">
                <a16:creationId xmlns:a16="http://schemas.microsoft.com/office/drawing/2014/main" id="{C08556C8-83A5-40E5-B1A9-1D1B6B9F2F7F}"/>
              </a:ext>
            </a:extLst>
          </p:cNvPr>
          <p:cNvCxnSpPr>
            <a:stCxn id="39" idx="2"/>
          </p:cNvCxnSpPr>
          <p:nvPr/>
        </p:nvCxnSpPr>
        <p:spPr>
          <a:xfrm flipH="1">
            <a:off x="3195961" y="941119"/>
            <a:ext cx="2415186"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9991EA-F0EA-4D7C-85AF-8D83EE677CF5}"/>
              </a:ext>
            </a:extLst>
          </p:cNvPr>
          <p:cNvCxnSpPr>
            <a:stCxn id="39" idx="2"/>
          </p:cNvCxnSpPr>
          <p:nvPr/>
        </p:nvCxnSpPr>
        <p:spPr>
          <a:xfrm flipH="1">
            <a:off x="4107485" y="941119"/>
            <a:ext cx="1503662"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277A179-209D-4B9C-8344-6ED8B28FD344}"/>
              </a:ext>
            </a:extLst>
          </p:cNvPr>
          <p:cNvCxnSpPr>
            <a:stCxn id="39" idx="2"/>
          </p:cNvCxnSpPr>
          <p:nvPr/>
        </p:nvCxnSpPr>
        <p:spPr>
          <a:xfrm flipH="1">
            <a:off x="4776186" y="941119"/>
            <a:ext cx="834961"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4D1CD4F-B40E-473F-A078-32BE31A5ABAB}"/>
              </a:ext>
            </a:extLst>
          </p:cNvPr>
          <p:cNvCxnSpPr>
            <a:stCxn id="39" idx="2"/>
          </p:cNvCxnSpPr>
          <p:nvPr/>
        </p:nvCxnSpPr>
        <p:spPr>
          <a:xfrm>
            <a:off x="5611147" y="941119"/>
            <a:ext cx="0"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54E9B44-7918-4451-835B-06BB68E48625}"/>
              </a:ext>
            </a:extLst>
          </p:cNvPr>
          <p:cNvCxnSpPr>
            <a:stCxn id="39" idx="2"/>
          </p:cNvCxnSpPr>
          <p:nvPr/>
        </p:nvCxnSpPr>
        <p:spPr>
          <a:xfrm>
            <a:off x="5611147" y="941119"/>
            <a:ext cx="567711"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1C2A886-FE52-42B2-9510-C4D9DE7F0F25}"/>
              </a:ext>
            </a:extLst>
          </p:cNvPr>
          <p:cNvCxnSpPr>
            <a:stCxn id="39" idx="2"/>
          </p:cNvCxnSpPr>
          <p:nvPr/>
        </p:nvCxnSpPr>
        <p:spPr>
          <a:xfrm>
            <a:off x="5611147" y="941119"/>
            <a:ext cx="1330994"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AF50483-3949-449C-86F9-1CD3F5DFE527}"/>
              </a:ext>
            </a:extLst>
          </p:cNvPr>
          <p:cNvCxnSpPr>
            <a:stCxn id="39" idx="2"/>
          </p:cNvCxnSpPr>
          <p:nvPr/>
        </p:nvCxnSpPr>
        <p:spPr>
          <a:xfrm>
            <a:off x="5611147" y="941119"/>
            <a:ext cx="2059160"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37BA6A8B-90F7-4EA0-86B0-68C489FD3F1E}"/>
              </a:ext>
            </a:extLst>
          </p:cNvPr>
          <p:cNvSpPr/>
          <p:nvPr/>
        </p:nvSpPr>
        <p:spPr>
          <a:xfrm>
            <a:off x="3240349" y="3320249"/>
            <a:ext cx="213064" cy="3081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CB4778C5-0578-4192-9799-E4E9B019A321}"/>
              </a:ext>
            </a:extLst>
          </p:cNvPr>
          <p:cNvSpPr/>
          <p:nvPr/>
        </p:nvSpPr>
        <p:spPr>
          <a:xfrm>
            <a:off x="8019659" y="3320249"/>
            <a:ext cx="195311" cy="3081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EEED83D3-9E84-4EFA-939B-F745C559FF26}"/>
              </a:ext>
            </a:extLst>
          </p:cNvPr>
          <p:cNvSpPr/>
          <p:nvPr/>
        </p:nvSpPr>
        <p:spPr>
          <a:xfrm>
            <a:off x="3063790" y="3884992"/>
            <a:ext cx="566182" cy="369332"/>
          </a:xfrm>
          <a:prstGeom prst="rect">
            <a:avLst/>
          </a:prstGeom>
          <a:ln>
            <a:solidFill>
              <a:schemeClr val="tx1"/>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N=6</a:t>
            </a:r>
          </a:p>
        </p:txBody>
      </p:sp>
      <p:sp>
        <p:nvSpPr>
          <p:cNvPr id="50" name="Rectangle 49">
            <a:extLst>
              <a:ext uri="{FF2B5EF4-FFF2-40B4-BE49-F238E27FC236}">
                <a16:creationId xmlns:a16="http://schemas.microsoft.com/office/drawing/2014/main" id="{C70DAE19-D518-4C34-AE75-A1B604E169ED}"/>
              </a:ext>
            </a:extLst>
          </p:cNvPr>
          <p:cNvSpPr/>
          <p:nvPr/>
        </p:nvSpPr>
        <p:spPr>
          <a:xfrm>
            <a:off x="7847849" y="3884992"/>
            <a:ext cx="538930" cy="369332"/>
          </a:xfrm>
          <a:prstGeom prst="rect">
            <a:avLst/>
          </a:prstGeom>
          <a:ln>
            <a:solidFill>
              <a:schemeClr val="tx1"/>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d=7</a:t>
            </a:r>
          </a:p>
        </p:txBody>
      </p:sp>
      <p:cxnSp>
        <p:nvCxnSpPr>
          <p:cNvPr id="51" name="Straight Arrow Connector 50">
            <a:extLst>
              <a:ext uri="{FF2B5EF4-FFF2-40B4-BE49-F238E27FC236}">
                <a16:creationId xmlns:a16="http://schemas.microsoft.com/office/drawing/2014/main" id="{E162977D-4148-4336-861E-3B3AAA4C74BE}"/>
              </a:ext>
            </a:extLst>
          </p:cNvPr>
          <p:cNvCxnSpPr>
            <a:stCxn id="49" idx="0"/>
          </p:cNvCxnSpPr>
          <p:nvPr/>
        </p:nvCxnSpPr>
        <p:spPr>
          <a:xfrm flipV="1">
            <a:off x="3346881" y="3628365"/>
            <a:ext cx="0" cy="2566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9A89BCA-0922-4A0C-BEEF-CF634418CA9C}"/>
              </a:ext>
            </a:extLst>
          </p:cNvPr>
          <p:cNvCxnSpPr>
            <a:stCxn id="50" idx="0"/>
            <a:endCxn id="48" idx="2"/>
          </p:cNvCxnSpPr>
          <p:nvPr/>
        </p:nvCxnSpPr>
        <p:spPr>
          <a:xfrm flipV="1">
            <a:off x="8117314" y="3628365"/>
            <a:ext cx="1" cy="2566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68435C53-FAE9-45E4-9784-0B077DFCE5F9}"/>
              </a:ext>
            </a:extLst>
          </p:cNvPr>
          <p:cNvSpPr/>
          <p:nvPr/>
        </p:nvSpPr>
        <p:spPr>
          <a:xfrm>
            <a:off x="4519401" y="1419313"/>
            <a:ext cx="674036" cy="2235685"/>
          </a:xfrm>
          <a:prstGeom prst="rect">
            <a:avLst/>
          </a:prstGeom>
          <a:solidFill>
            <a:srgbClr val="FFFF00">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B042E65A-F3F3-4E8F-A7FA-E573DABFCD98}"/>
              </a:ext>
            </a:extLst>
          </p:cNvPr>
          <p:cNvSpPr/>
          <p:nvPr/>
        </p:nvSpPr>
        <p:spPr>
          <a:xfrm>
            <a:off x="6794549" y="1419312"/>
            <a:ext cx="674036" cy="2235685"/>
          </a:xfrm>
          <a:prstGeom prst="rect">
            <a:avLst/>
          </a:prstGeom>
          <a:solidFill>
            <a:srgbClr val="66FFFF">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9E5127CD-7F80-4AD0-9B22-63C736D11F25}"/>
              </a:ext>
            </a:extLst>
          </p:cNvPr>
          <p:cNvSpPr txBox="1"/>
          <p:nvPr/>
        </p:nvSpPr>
        <p:spPr>
          <a:xfrm>
            <a:off x="260765" y="4759625"/>
            <a:ext cx="5350382" cy="1415772"/>
          </a:xfrm>
          <a:prstGeom prst="rect">
            <a:avLst/>
          </a:prstGeom>
          <a:solidFill>
            <a:srgbClr val="FFFF00">
              <a:alpha val="25098"/>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Are the third and sixth features related?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Across the entire dataset, does one increase when the other increases?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On average, by what amount does the sixth feature increase or decrease when the third feature increases by 1 unit?</a:t>
            </a:r>
          </a:p>
        </p:txBody>
      </p:sp>
      <p:cxnSp>
        <p:nvCxnSpPr>
          <p:cNvPr id="56" name="Elbow Connector 155">
            <a:extLst>
              <a:ext uri="{FF2B5EF4-FFF2-40B4-BE49-F238E27FC236}">
                <a16:creationId xmlns:a16="http://schemas.microsoft.com/office/drawing/2014/main" id="{BB912FA8-D0C8-4C0A-9152-2A49D2A3D541}"/>
              </a:ext>
            </a:extLst>
          </p:cNvPr>
          <p:cNvCxnSpPr>
            <a:cxnSpLocks/>
            <a:stCxn id="55" idx="0"/>
            <a:endCxn id="53" idx="2"/>
          </p:cNvCxnSpPr>
          <p:nvPr/>
        </p:nvCxnSpPr>
        <p:spPr>
          <a:xfrm rot="5400000" flipH="1" flipV="1">
            <a:off x="3343874" y="3247081"/>
            <a:ext cx="1104627" cy="1920463"/>
          </a:xfrm>
          <a:prstGeom prst="bentConnector3">
            <a:avLst>
              <a:gd name="adj1" fmla="val 3180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157">
            <a:extLst>
              <a:ext uri="{FF2B5EF4-FFF2-40B4-BE49-F238E27FC236}">
                <a16:creationId xmlns:a16="http://schemas.microsoft.com/office/drawing/2014/main" id="{E84C820C-97BC-4333-9955-3C0224A7992D}"/>
              </a:ext>
            </a:extLst>
          </p:cNvPr>
          <p:cNvCxnSpPr>
            <a:cxnSpLocks/>
            <a:stCxn id="55" idx="0"/>
            <a:endCxn id="54" idx="2"/>
          </p:cNvCxnSpPr>
          <p:nvPr/>
        </p:nvCxnSpPr>
        <p:spPr>
          <a:xfrm rot="5400000" flipH="1" flipV="1">
            <a:off x="4481447" y="2109506"/>
            <a:ext cx="1104628" cy="4195611"/>
          </a:xfrm>
          <a:prstGeom prst="bentConnector3">
            <a:avLst>
              <a:gd name="adj1" fmla="val 3180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386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par>
                                <p:cTn id="12" presetID="10" presetClass="entr" presetSubtype="0" fill="hold" nodeType="with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500"/>
                                        <p:tgtEl>
                                          <p:spTgt spid="40"/>
                                        </p:tgtEl>
                                      </p:cBhvr>
                                    </p:animEffect>
                                  </p:childTnLst>
                                </p:cTn>
                              </p:par>
                              <p:par>
                                <p:cTn id="15" presetID="10"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par>
                                <p:cTn id="21" presetID="10"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10" presetClass="entr" presetSubtype="0"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par>
                                <p:cTn id="53" presetID="10"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fade">
                                      <p:cBhvr>
                                        <p:cTn id="63" dur="500"/>
                                        <p:tgtEl>
                                          <p:spTgt spid="49"/>
                                        </p:tgtEl>
                                      </p:cBhvr>
                                    </p:animEffect>
                                  </p:childTnLst>
                                </p:cTn>
                              </p:par>
                              <p:par>
                                <p:cTn id="64" presetID="10" presetClass="entr" presetSubtype="0" fill="hold" nodeType="with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fade">
                                      <p:cBhvr>
                                        <p:cTn id="66" dur="500"/>
                                        <p:tgtEl>
                                          <p:spTgt spid="5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fade">
                                      <p:cBhvr>
                                        <p:cTn id="71" dur="500"/>
                                        <p:tgtEl>
                                          <p:spTgt spid="4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fade">
                                      <p:cBhvr>
                                        <p:cTn id="74" dur="500"/>
                                        <p:tgtEl>
                                          <p:spTgt spid="50"/>
                                        </p:tgtEl>
                                      </p:cBhvr>
                                    </p:animEffect>
                                  </p:childTnLst>
                                </p:cTn>
                              </p:par>
                              <p:par>
                                <p:cTn id="75" presetID="10"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500"/>
                                        <p:tgtEl>
                                          <p:spTgt spid="5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fade">
                                      <p:cBhvr>
                                        <p:cTn id="82" dur="500"/>
                                        <p:tgtEl>
                                          <p:spTgt spid="5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fade">
                                      <p:cBhvr>
                                        <p:cTn id="85" dur="500"/>
                                        <p:tgtEl>
                                          <p:spTgt spid="54"/>
                                        </p:tgtEl>
                                      </p:cBhvr>
                                    </p:animEffect>
                                  </p:childTnLst>
                                </p:cTn>
                              </p:par>
                              <p:par>
                                <p:cTn id="86" presetID="10" presetClass="entr" presetSubtype="0" fill="hold" nodeType="withEffect">
                                  <p:stCondLst>
                                    <p:cond delay="0"/>
                                  </p:stCondLst>
                                  <p:childTnLst>
                                    <p:set>
                                      <p:cBhvr>
                                        <p:cTn id="87" dur="1" fill="hold">
                                          <p:stCondLst>
                                            <p:cond delay="0"/>
                                          </p:stCondLst>
                                        </p:cTn>
                                        <p:tgtEl>
                                          <p:spTgt spid="56"/>
                                        </p:tgtEl>
                                        <p:attrNameLst>
                                          <p:attrName>style.visibility</p:attrName>
                                        </p:attrNameLst>
                                      </p:cBhvr>
                                      <p:to>
                                        <p:strVal val="visible"/>
                                      </p:to>
                                    </p:set>
                                    <p:animEffect transition="in" filter="fade">
                                      <p:cBhvr>
                                        <p:cTn id="88" dur="500"/>
                                        <p:tgtEl>
                                          <p:spTgt spid="56"/>
                                        </p:tgtEl>
                                      </p:cBhvr>
                                    </p:animEffect>
                                  </p:childTnLst>
                                </p:cTn>
                              </p:par>
                              <p:par>
                                <p:cTn id="89" presetID="10" presetClass="entr" presetSubtype="0" fill="hold" nodeType="with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fade">
                                      <p:cBhvr>
                                        <p:cTn id="91" dur="500"/>
                                        <p:tgtEl>
                                          <p:spTgt spid="5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5">
                                            <p:bg/>
                                          </p:spTgt>
                                        </p:tgtEl>
                                        <p:attrNameLst>
                                          <p:attrName>style.visibility</p:attrName>
                                        </p:attrNameLst>
                                      </p:cBhvr>
                                      <p:to>
                                        <p:strVal val="visible"/>
                                      </p:to>
                                    </p:set>
                                    <p:animEffect transition="in" filter="fade">
                                      <p:cBhvr>
                                        <p:cTn id="94" dur="500"/>
                                        <p:tgtEl>
                                          <p:spTgt spid="55">
                                            <p:bg/>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55">
                                            <p:txEl>
                                              <p:pRg st="0" end="0"/>
                                            </p:txEl>
                                          </p:spTgt>
                                        </p:tgtEl>
                                        <p:attrNameLst>
                                          <p:attrName>style.visibility</p:attrName>
                                        </p:attrNameLst>
                                      </p:cBhvr>
                                      <p:to>
                                        <p:strVal val="visible"/>
                                      </p:to>
                                    </p:set>
                                    <p:animEffect transition="in" filter="fade">
                                      <p:cBhvr>
                                        <p:cTn id="97" dur="500"/>
                                        <p:tgtEl>
                                          <p:spTgt spid="55">
                                            <p:txEl>
                                              <p:pRg st="0" end="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55">
                                            <p:txEl>
                                              <p:pRg st="1" end="1"/>
                                            </p:txEl>
                                          </p:spTgt>
                                        </p:tgtEl>
                                        <p:attrNameLst>
                                          <p:attrName>style.visibility</p:attrName>
                                        </p:attrNameLst>
                                      </p:cBhvr>
                                      <p:to>
                                        <p:strVal val="visible"/>
                                      </p:to>
                                    </p:set>
                                    <p:animEffect transition="in" filter="fade">
                                      <p:cBhvr>
                                        <p:cTn id="102" dur="500"/>
                                        <p:tgtEl>
                                          <p:spTgt spid="55">
                                            <p:txEl>
                                              <p:pRg st="1" end="1"/>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55">
                                            <p:txEl>
                                              <p:pRg st="2" end="2"/>
                                            </p:txEl>
                                          </p:spTgt>
                                        </p:tgtEl>
                                        <p:attrNameLst>
                                          <p:attrName>style.visibility</p:attrName>
                                        </p:attrNameLst>
                                      </p:cBhvr>
                                      <p:to>
                                        <p:strVal val="visible"/>
                                      </p:to>
                                    </p:set>
                                    <p:animEffect transition="in" filter="fade">
                                      <p:cBhvr>
                                        <p:cTn id="107" dur="500"/>
                                        <p:tgtEl>
                                          <p:spTgt spid="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9" grpId="0" animBg="1"/>
      <p:bldP spid="47" grpId="0" animBg="1"/>
      <p:bldP spid="48" grpId="0" animBg="1"/>
      <p:bldP spid="49" grpId="0" animBg="1"/>
      <p:bldP spid="50" grpId="0" animBg="1"/>
      <p:bldP spid="53" grpId="0" animBg="1"/>
      <p:bldP spid="54" grpId="0" animBg="1"/>
      <p:bldP spid="55" grpId="0" uiExpand="1"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 versus variance</a:t>
            </a:r>
          </a:p>
        </p:txBody>
      </p:sp>
      <p:pic>
        <p:nvPicPr>
          <p:cNvPr id="21" name="Picture 20">
            <a:extLst>
              <a:ext uri="{FF2B5EF4-FFF2-40B4-BE49-F238E27FC236}">
                <a16:creationId xmlns:a16="http://schemas.microsoft.com/office/drawing/2014/main" id="{D1E5F285-0481-4A94-91B2-E4A49DD09F5A}"/>
              </a:ext>
            </a:extLst>
          </p:cNvPr>
          <p:cNvPicPr>
            <a:picLocks noChangeAspect="1"/>
          </p:cNvPicPr>
          <p:nvPr/>
        </p:nvPicPr>
        <p:blipFill rotWithShape="1">
          <a:blip r:embed="rId2"/>
          <a:srcRect b="17309"/>
          <a:stretch/>
        </p:blipFill>
        <p:spPr>
          <a:xfrm>
            <a:off x="3019486" y="1097086"/>
            <a:ext cx="5195484" cy="2163862"/>
          </a:xfrm>
          <a:prstGeom prst="rect">
            <a:avLst/>
          </a:prstGeom>
        </p:spPr>
      </p:pic>
      <p:pic>
        <p:nvPicPr>
          <p:cNvPr id="22" name="Picture 21">
            <a:extLst>
              <a:ext uri="{FF2B5EF4-FFF2-40B4-BE49-F238E27FC236}">
                <a16:creationId xmlns:a16="http://schemas.microsoft.com/office/drawing/2014/main" id="{607234CF-2715-46F9-812E-64EAF4DA1BF5}"/>
              </a:ext>
            </a:extLst>
          </p:cNvPr>
          <p:cNvPicPr>
            <a:picLocks noChangeAspect="1"/>
          </p:cNvPicPr>
          <p:nvPr/>
        </p:nvPicPr>
        <p:blipFill>
          <a:blip r:embed="rId2"/>
          <a:stretch>
            <a:fillRect/>
          </a:stretch>
        </p:blipFill>
        <p:spPr>
          <a:xfrm>
            <a:off x="3019486" y="1097086"/>
            <a:ext cx="5195484" cy="2616796"/>
          </a:xfrm>
          <a:prstGeom prst="rect">
            <a:avLst/>
          </a:prstGeom>
        </p:spPr>
      </p:pic>
      <p:sp>
        <p:nvSpPr>
          <p:cNvPr id="23" name="Rectangle 22">
            <a:extLst>
              <a:ext uri="{FF2B5EF4-FFF2-40B4-BE49-F238E27FC236}">
                <a16:creationId xmlns:a16="http://schemas.microsoft.com/office/drawing/2014/main" id="{67FD9A8E-2180-4C27-AEE5-1E873D5B88AA}"/>
              </a:ext>
            </a:extLst>
          </p:cNvPr>
          <p:cNvSpPr/>
          <p:nvPr/>
        </p:nvSpPr>
        <p:spPr>
          <a:xfrm>
            <a:off x="4519401" y="1047526"/>
            <a:ext cx="674036" cy="2235685"/>
          </a:xfrm>
          <a:prstGeom prst="rect">
            <a:avLst/>
          </a:prstGeom>
          <a:solidFill>
            <a:srgbClr val="FFFF00">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894E5BE6-3061-4BAB-BB3A-93B73AFB52D2}"/>
              </a:ext>
            </a:extLst>
          </p:cNvPr>
          <p:cNvSpPr/>
          <p:nvPr/>
        </p:nvSpPr>
        <p:spPr>
          <a:xfrm>
            <a:off x="6794549" y="1047526"/>
            <a:ext cx="674036" cy="2235685"/>
          </a:xfrm>
          <a:prstGeom prst="rect">
            <a:avLst/>
          </a:prstGeom>
          <a:solidFill>
            <a:srgbClr val="66FFFF">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27EBF867-8A93-47E7-A4EA-1A1991ABB70F}"/>
              </a:ext>
            </a:extLst>
          </p:cNvPr>
          <p:cNvSpPr/>
          <p:nvPr/>
        </p:nvSpPr>
        <p:spPr>
          <a:xfrm>
            <a:off x="972084" y="3321003"/>
            <a:ext cx="1392432" cy="369332"/>
          </a:xfrm>
          <a:prstGeom prst="rect">
            <a:avLst/>
          </a:prstGeom>
          <a:ln>
            <a:solidFill>
              <a:schemeClr val="tx1"/>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Mean Vector</a:t>
            </a:r>
          </a:p>
        </p:txBody>
      </p:sp>
      <p:cxnSp>
        <p:nvCxnSpPr>
          <p:cNvPr id="26" name="Straight Arrow Connector 25">
            <a:extLst>
              <a:ext uri="{FF2B5EF4-FFF2-40B4-BE49-F238E27FC236}">
                <a16:creationId xmlns:a16="http://schemas.microsoft.com/office/drawing/2014/main" id="{E0361DEF-2CB7-43C2-A20E-13CAC5FE6CBD}"/>
              </a:ext>
            </a:extLst>
          </p:cNvPr>
          <p:cNvCxnSpPr>
            <a:stCxn id="25" idx="3"/>
          </p:cNvCxnSpPr>
          <p:nvPr/>
        </p:nvCxnSpPr>
        <p:spPr>
          <a:xfrm>
            <a:off x="2364516" y="3505669"/>
            <a:ext cx="6372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7CFEF2E-D565-4447-9D15-2C1018E400F6}"/>
                  </a:ext>
                </a:extLst>
              </p:cNvPr>
              <p:cNvSpPr txBox="1"/>
              <p:nvPr/>
            </p:nvSpPr>
            <p:spPr>
              <a:xfrm>
                <a:off x="4519401" y="5081833"/>
                <a:ext cx="3664144" cy="77873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36</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6−1</m:t>
                          </m:r>
                        </m:den>
                      </m:f>
                      <m:nary>
                        <m:nary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acc>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e>
                          </m:d>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acc>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b>
                              </m:sSub>
                            </m:e>
                          </m:d>
                          <m:r>
                            <m:rPr>
                              <m:nor/>
                            </m:rP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m:t> </m:t>
                          </m:r>
                        </m:e>
                      </m:nary>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7" name="TextBox 26">
                <a:extLst>
                  <a:ext uri="{FF2B5EF4-FFF2-40B4-BE49-F238E27FC236}">
                    <a16:creationId xmlns:a16="http://schemas.microsoft.com/office/drawing/2014/main" id="{37CFEF2E-D565-4447-9D15-2C1018E400F6}"/>
                  </a:ext>
                </a:extLst>
              </p:cNvPr>
              <p:cNvSpPr txBox="1">
                <a:spLocks noRot="1" noChangeAspect="1" noMove="1" noResize="1" noEditPoints="1" noAdjustHandles="1" noChangeArrowheads="1" noChangeShapeType="1" noTextEdit="1"/>
              </p:cNvSpPr>
              <p:nvPr/>
            </p:nvSpPr>
            <p:spPr>
              <a:xfrm>
                <a:off x="4519401" y="5081833"/>
                <a:ext cx="3664144" cy="778739"/>
              </a:xfrm>
              <a:prstGeom prst="rect">
                <a:avLst/>
              </a:prstGeom>
              <a:blipFill>
                <a:blip r:embed="rId3"/>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C8E1E5DF-1978-49C6-BF29-3F914C2E53C5}"/>
              </a:ext>
            </a:extLst>
          </p:cNvPr>
          <p:cNvSpPr txBox="1"/>
          <p:nvPr/>
        </p:nvSpPr>
        <p:spPr>
          <a:xfrm>
            <a:off x="972084" y="4336001"/>
            <a:ext cx="3052707" cy="307777"/>
          </a:xfrm>
          <a:prstGeom prst="rect">
            <a:avLst/>
          </a:prstGeom>
          <a:solidFill>
            <a:srgbClr val="FFFF00"/>
          </a:solid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Variance of feature 3</a:t>
            </a:r>
          </a:p>
        </p:txBody>
      </p:sp>
      <p:sp>
        <p:nvSpPr>
          <p:cNvPr id="29" name="TextBox 28">
            <a:extLst>
              <a:ext uri="{FF2B5EF4-FFF2-40B4-BE49-F238E27FC236}">
                <a16:creationId xmlns:a16="http://schemas.microsoft.com/office/drawing/2014/main" id="{66435BBA-8DCE-4996-B108-F064029AB40D}"/>
              </a:ext>
            </a:extLst>
          </p:cNvPr>
          <p:cNvSpPr txBox="1"/>
          <p:nvPr/>
        </p:nvSpPr>
        <p:spPr>
          <a:xfrm>
            <a:off x="972084" y="5317313"/>
            <a:ext cx="3052707" cy="307777"/>
          </a:xfrm>
          <a:prstGeom prst="rect">
            <a:avLst/>
          </a:prstGeom>
          <a:solidFill>
            <a:srgbClr val="FFFF00"/>
          </a:solid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Covariance between features 3 &amp; 6</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A9FE325-489E-4C03-8FF2-0DCE0C519229}"/>
                  </a:ext>
                </a:extLst>
              </p:cNvPr>
              <p:cNvSpPr txBox="1"/>
              <p:nvPr/>
            </p:nvSpPr>
            <p:spPr>
              <a:xfrm>
                <a:off x="4569735" y="4086883"/>
                <a:ext cx="3561488" cy="77874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6−1</m:t>
                          </m:r>
                        </m:den>
                      </m:f>
                      <m:nary>
                        <m:nary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acc>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e>
                          </m:d>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acc>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Sub>
                            </m:e>
                          </m:d>
                        </m:e>
                      </m:nary>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0" name="TextBox 29">
                <a:extLst>
                  <a:ext uri="{FF2B5EF4-FFF2-40B4-BE49-F238E27FC236}">
                    <a16:creationId xmlns:a16="http://schemas.microsoft.com/office/drawing/2014/main" id="{0A9FE325-489E-4C03-8FF2-0DCE0C519229}"/>
                  </a:ext>
                </a:extLst>
              </p:cNvPr>
              <p:cNvSpPr txBox="1">
                <a:spLocks noRot="1" noChangeAspect="1" noMove="1" noResize="1" noEditPoints="1" noAdjustHandles="1" noChangeArrowheads="1" noChangeShapeType="1" noTextEdit="1"/>
              </p:cNvSpPr>
              <p:nvPr/>
            </p:nvSpPr>
            <p:spPr>
              <a:xfrm>
                <a:off x="4569735" y="4086883"/>
                <a:ext cx="3561488" cy="778740"/>
              </a:xfrm>
              <a:prstGeom prst="rect">
                <a:avLst/>
              </a:prstGeom>
              <a:blipFill>
                <a:blip r:embed="rId4"/>
                <a:stretch>
                  <a:fillRect/>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65351D0F-0C2B-4848-9589-3BF20836970D}"/>
              </a:ext>
            </a:extLst>
          </p:cNvPr>
          <p:cNvSpPr/>
          <p:nvPr/>
        </p:nvSpPr>
        <p:spPr>
          <a:xfrm>
            <a:off x="6056851" y="4342283"/>
            <a:ext cx="1006679" cy="301495"/>
          </a:xfrm>
          <a:prstGeom prst="rect">
            <a:avLst/>
          </a:prstGeom>
          <a:solidFill>
            <a:srgbClr val="FFFF00">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EB9EFB1-50D7-4676-A249-DDDC14226594}"/>
              </a:ext>
            </a:extLst>
          </p:cNvPr>
          <p:cNvSpPr/>
          <p:nvPr/>
        </p:nvSpPr>
        <p:spPr>
          <a:xfrm>
            <a:off x="7073318" y="4343681"/>
            <a:ext cx="1006679" cy="301495"/>
          </a:xfrm>
          <a:prstGeom prst="rect">
            <a:avLst/>
          </a:prstGeom>
          <a:solidFill>
            <a:srgbClr val="FFFF00">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2C6151ED-C142-4889-8951-92BE9F3B404F}"/>
              </a:ext>
            </a:extLst>
          </p:cNvPr>
          <p:cNvSpPr/>
          <p:nvPr/>
        </p:nvSpPr>
        <p:spPr>
          <a:xfrm>
            <a:off x="6047063" y="5352976"/>
            <a:ext cx="1006679" cy="301495"/>
          </a:xfrm>
          <a:prstGeom prst="rect">
            <a:avLst/>
          </a:prstGeom>
          <a:solidFill>
            <a:srgbClr val="FFFF00">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828EFD7B-7931-4275-B04C-BC54AD2AA25B}"/>
              </a:ext>
            </a:extLst>
          </p:cNvPr>
          <p:cNvSpPr/>
          <p:nvPr/>
        </p:nvSpPr>
        <p:spPr>
          <a:xfrm>
            <a:off x="7063530" y="5354374"/>
            <a:ext cx="1006679" cy="301495"/>
          </a:xfrm>
          <a:prstGeom prst="rect">
            <a:avLst/>
          </a:prstGeom>
          <a:solidFill>
            <a:srgbClr val="66FFFF">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095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7" grpId="0"/>
      <p:bldP spid="28" grpId="0" animBg="1"/>
      <p:bldP spid="29" grpId="0" animBg="1"/>
      <p:bldP spid="30" grpId="0"/>
      <p:bldP spid="31" grpId="0" animBg="1"/>
      <p:bldP spid="32" grpId="0" animBg="1"/>
      <p:bldP spid="35" grpId="0" animBg="1"/>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p:cNvSpPr txBox="1"/>
              <p:nvPr/>
            </p:nvSpPr>
            <p:spPr>
              <a:xfrm>
                <a:off x="242743" y="1380858"/>
                <a:ext cx="776431" cy="4924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42743" y="1380858"/>
                <a:ext cx="776431" cy="492443"/>
              </a:xfrm>
              <a:prstGeom prst="rect">
                <a:avLst/>
              </a:prstGeom>
              <a:blipFill>
                <a:blip r:embed="rId2"/>
                <a:stretch>
                  <a:fillRect/>
                </a:stretch>
              </a:blipFill>
            </p:spPr>
            <p:txBody>
              <a:bodyPr/>
              <a:lstStyle/>
              <a:p>
                <a:r>
                  <a:rPr lang="en-US">
                    <a:noFill/>
                  </a:rPr>
                  <a:t> </a:t>
                </a:r>
              </a:p>
            </p:txBody>
          </p:sp>
        </mc:Fallback>
      </mc:AlternateContent>
      <p:pic>
        <p:nvPicPr>
          <p:cNvPr id="10" name="Picture 9"/>
          <p:cNvPicPr>
            <a:picLocks noChangeAspect="1"/>
          </p:cNvPicPr>
          <p:nvPr/>
        </p:nvPicPr>
        <p:blipFill>
          <a:blip r:embed="rId3"/>
          <a:stretch>
            <a:fillRect/>
          </a:stretch>
        </p:blipFill>
        <p:spPr>
          <a:xfrm>
            <a:off x="1263286" y="765421"/>
            <a:ext cx="3481278" cy="1785501"/>
          </a:xfrm>
          <a:prstGeom prst="rect">
            <a:avLst/>
          </a:prstGeom>
        </p:spPr>
      </p:pic>
      <p:sp>
        <p:nvSpPr>
          <p:cNvPr id="2" name="Title 1"/>
          <p:cNvSpPr>
            <a:spLocks noGrp="1"/>
          </p:cNvSpPr>
          <p:nvPr>
            <p:ph type="title"/>
          </p:nvPr>
        </p:nvSpPr>
        <p:spPr/>
        <p:txBody>
          <a:bodyPr/>
          <a:lstStyle/>
          <a:p>
            <a:r>
              <a:rPr lang="en-US" sz="2400" dirty="0">
                <a:latin typeface="+mn-lt"/>
              </a:rPr>
              <a:t>Covariance formula</a:t>
            </a:r>
          </a:p>
        </p:txBody>
      </p:sp>
      <p:cxnSp>
        <p:nvCxnSpPr>
          <p:cNvPr id="4" name="Straight Arrow Connector 3"/>
          <p:cNvCxnSpPr/>
          <p:nvPr/>
        </p:nvCxnSpPr>
        <p:spPr>
          <a:xfrm>
            <a:off x="1185220" y="755994"/>
            <a:ext cx="3622447" cy="1800965"/>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2262431" y="2030542"/>
            <a:ext cx="452486" cy="249698"/>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p:nvPr/>
        </p:nvSpPr>
        <p:spPr>
          <a:xfrm>
            <a:off x="3791144" y="1256009"/>
            <a:ext cx="452486" cy="249698"/>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p:cNvSpPr/>
          <p:nvPr/>
        </p:nvSpPr>
        <p:spPr>
          <a:xfrm>
            <a:off x="1263285" y="2884545"/>
            <a:ext cx="7439131" cy="892552"/>
          </a:xfrm>
          <a:prstGeom prst="rect">
            <a:avLst/>
          </a:prstGeom>
          <a:solidFill>
            <a:schemeClr val="bg1"/>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 covariance matrix has a number of special properties. Among them are:</a:t>
            </a:r>
          </a:p>
          <a:p>
            <a:pPr marL="112713" marR="0" lvl="0" indent="-1127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Entries on the principal diagonal, being variances, must always be positive (see thin line)</a:t>
            </a:r>
          </a:p>
          <a:p>
            <a:pPr marL="112713" marR="0" lvl="0" indent="-1127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Symmetrical entries (such as the two entries shown shaded) must be equal to one another</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3D57BBA-6F30-496E-85D4-60F2ACB3D86B}"/>
                  </a:ext>
                </a:extLst>
              </p:cNvPr>
              <p:cNvSpPr txBox="1"/>
              <p:nvPr/>
            </p:nvSpPr>
            <p:spPr>
              <a:xfrm>
                <a:off x="5141570" y="1237645"/>
                <a:ext cx="3560847" cy="77886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𝑖𝑗</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den>
                      </m:f>
                      <m:nary>
                        <m:nary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sup>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acc>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e>
                          </m:d>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acc>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sub>
                              </m:sSub>
                            </m:e>
                          </m:d>
                          <m:r>
                            <m:rPr>
                              <m:nor/>
                            </m:rP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m:t> </m:t>
                          </m:r>
                        </m:e>
                      </m:nary>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5" name="TextBox 24">
                <a:extLst>
                  <a:ext uri="{FF2B5EF4-FFF2-40B4-BE49-F238E27FC236}">
                    <a16:creationId xmlns:a16="http://schemas.microsoft.com/office/drawing/2014/main" id="{53D57BBA-6F30-496E-85D4-60F2ACB3D86B}"/>
                  </a:ext>
                </a:extLst>
              </p:cNvPr>
              <p:cNvSpPr txBox="1">
                <a:spLocks noRot="1" noChangeAspect="1" noMove="1" noResize="1" noEditPoints="1" noAdjustHandles="1" noChangeArrowheads="1" noChangeShapeType="1" noTextEdit="1"/>
              </p:cNvSpPr>
              <p:nvPr/>
            </p:nvSpPr>
            <p:spPr>
              <a:xfrm>
                <a:off x="5141570" y="1237645"/>
                <a:ext cx="3560847" cy="77886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4269F4C3-AB35-4543-9584-C63B893B5EC8}"/>
                  </a:ext>
                </a:extLst>
              </p:cNvPr>
              <p:cNvSpPr/>
              <p:nvPr/>
            </p:nvSpPr>
            <p:spPr>
              <a:xfrm>
                <a:off x="1263284" y="4198853"/>
                <a:ext cx="7439131" cy="1584023"/>
              </a:xfrm>
              <a:prstGeom prst="rect">
                <a:avLst/>
              </a:prstGeom>
              <a:solidFill>
                <a:schemeClr val="bg1"/>
              </a:solidFill>
              <a:ln>
                <a:solidFill>
                  <a:schemeClr val="tx1"/>
                </a:solidFill>
              </a:ln>
            </p:spPr>
            <p:txBody>
              <a:bodyPr wrap="square">
                <a:spAutoFit/>
              </a:bodyPr>
              <a:lstStyle/>
              <a:p>
                <a:pPr lvl="0" defTabSz="914400">
                  <a:spcAft>
                    <a:spcPts val="600"/>
                  </a:spcAf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Note that, the covariance matrix of </a:t>
                </a:r>
                <a:r>
                  <a:rPr lang="en-US" sz="1400" dirty="0">
                    <a:solidFill>
                      <a:prstClr val="black"/>
                    </a:solidFill>
                  </a:rPr>
                  <a:t>the data matrix </a:t>
                </a:r>
                <a14:m>
                  <m:oMath xmlns:m="http://schemas.openxmlformats.org/officeDocument/2006/math">
                    <m:r>
                      <a:rPr lang="en-US" sz="1400" i="1">
                        <a:solidFill>
                          <a:prstClr val="black"/>
                        </a:solidFill>
                        <a:latin typeface="Cambria Math" panose="02040503050406030204" pitchFamily="18" charset="0"/>
                      </a:rPr>
                      <m:t>𝑋</m:t>
                    </m:r>
                  </m:oMath>
                </a14:m>
                <a:r>
                  <a:rPr lang="en-US" sz="1400" dirty="0">
                    <a:solidFill>
                      <a:prstClr val="black"/>
                    </a:solidFill>
                  </a:rPr>
                  <a:t>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can be computed without explicitly showing the summation. Define </a:t>
                </a:r>
                <a14:m>
                  <m:oMath xmlns:m="http://schemas.openxmlformats.org/officeDocument/2006/math">
                    <m:r>
                      <a:rPr lang="en-US" sz="1400" b="0" i="1" smtClean="0">
                        <a:solidFill>
                          <a:prstClr val="black"/>
                        </a:solidFill>
                        <a:latin typeface="Cambria Math" panose="02040503050406030204" pitchFamily="18" charset="0"/>
                      </a:rPr>
                      <m:t>𝑍</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as the “centered</a:t>
                </a:r>
                <a:r>
                  <a:rPr kumimoji="0" lang="en-US" sz="1400" b="0" i="0" u="none" strike="noStrike" kern="1200" cap="none" spc="0" normalizeH="0" noProof="0" dirty="0">
                    <a:ln>
                      <a:noFill/>
                    </a:ln>
                    <a:solidFill>
                      <a:prstClr val="black"/>
                    </a:solidFill>
                    <a:effectLst/>
                    <a:uLnTx/>
                    <a:uFillTx/>
                    <a:latin typeface="Calibri" panose="020F0502020204030204"/>
                    <a:ea typeface="+mn-ea"/>
                    <a:cs typeface="+mn-cs"/>
                  </a:rPr>
                  <a:t> data matrix” obtained by replacing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every vector </a:t>
                </a:r>
                <a14:m>
                  <m:oMath xmlns:m="http://schemas.openxmlformats.org/officeDocument/2006/math">
                    <m:sSub>
                      <m:sSubPr>
                        <m:ctrlPr>
                          <a:rPr lang="en-US" sz="1400" b="1" i="1">
                            <a:solidFill>
                              <a:prstClr val="black"/>
                            </a:solidFill>
                            <a:latin typeface="Cambria Math" panose="02040503050406030204" pitchFamily="18" charset="0"/>
                          </a:rPr>
                        </m:ctrlPr>
                      </m:sSubPr>
                      <m:e>
                        <m:r>
                          <a:rPr lang="en-US" sz="1400" b="1" i="1">
                            <a:solidFill>
                              <a:prstClr val="black"/>
                            </a:solidFill>
                            <a:latin typeface="Cambria Math" panose="02040503050406030204" pitchFamily="18" charset="0"/>
                          </a:rPr>
                          <m:t>𝒙</m:t>
                        </m:r>
                      </m:e>
                      <m:sub>
                        <m:r>
                          <a:rPr lang="en-US" sz="1400" b="0" i="1" smtClean="0">
                            <a:solidFill>
                              <a:prstClr val="black"/>
                            </a:solidFill>
                            <a:latin typeface="Cambria Math" panose="02040503050406030204" pitchFamily="18" charset="0"/>
                          </a:rPr>
                          <m:t>𝑘</m:t>
                        </m:r>
                      </m:sub>
                    </m:sSub>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in the data matrix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𝑋</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with its mean-subtracted version </a:t>
                </a:r>
                <a14:m>
                  <m:oMath xmlns:m="http://schemas.openxmlformats.org/officeDocument/2006/math">
                    <m:sSub>
                      <m:sSubPr>
                        <m:ctrlPr>
                          <a:rPr lang="en-US" sz="1400" b="1" i="1">
                            <a:solidFill>
                              <a:prstClr val="black"/>
                            </a:solidFill>
                            <a:latin typeface="Cambria Math" panose="02040503050406030204" pitchFamily="18" charset="0"/>
                          </a:rPr>
                        </m:ctrlPr>
                      </m:sSubPr>
                      <m:e>
                        <m:sSub>
                          <m:sSubPr>
                            <m:ctrlPr>
                              <a:rPr lang="en-US" sz="1400" b="1" i="1">
                                <a:solidFill>
                                  <a:prstClr val="black"/>
                                </a:solidFill>
                                <a:latin typeface="Cambria Math" panose="02040503050406030204" pitchFamily="18" charset="0"/>
                              </a:rPr>
                            </m:ctrlPr>
                          </m:sSubPr>
                          <m:e>
                            <m:r>
                              <a:rPr lang="en-US" sz="1400" b="1" i="1" smtClean="0">
                                <a:solidFill>
                                  <a:prstClr val="black"/>
                                </a:solidFill>
                                <a:latin typeface="Cambria Math" panose="02040503050406030204" pitchFamily="18" charset="0"/>
                              </a:rPr>
                              <m:t>𝒛</m:t>
                            </m:r>
                          </m:e>
                          <m:sub>
                            <m:r>
                              <a:rPr lang="en-US" sz="1400" i="1">
                                <a:solidFill>
                                  <a:prstClr val="black"/>
                                </a:solidFill>
                                <a:latin typeface="Cambria Math" panose="02040503050406030204" pitchFamily="18" charset="0"/>
                              </a:rPr>
                              <m:t>𝑘</m:t>
                            </m:r>
                          </m:sub>
                        </m:sSub>
                        <m:r>
                          <a:rPr lang="en-US" sz="1400" b="1" i="1" smtClean="0">
                            <a:solidFill>
                              <a:prstClr val="black"/>
                            </a:solidFill>
                            <a:latin typeface="Cambria Math" panose="02040503050406030204" pitchFamily="18" charset="0"/>
                          </a:rPr>
                          <m:t>=</m:t>
                        </m:r>
                        <m:r>
                          <a:rPr lang="en-US" sz="1400" b="1" i="1">
                            <a:solidFill>
                              <a:prstClr val="black"/>
                            </a:solidFill>
                            <a:latin typeface="Cambria Math" panose="02040503050406030204" pitchFamily="18" charset="0"/>
                          </a:rPr>
                          <m:t>𝒙</m:t>
                        </m:r>
                      </m:e>
                      <m:sub>
                        <m:r>
                          <a:rPr lang="en-US" sz="1400" i="1">
                            <a:solidFill>
                              <a:prstClr val="black"/>
                            </a:solidFill>
                            <a:latin typeface="Cambria Math" panose="02040503050406030204" pitchFamily="18" charset="0"/>
                          </a:rPr>
                          <m:t>𝑘</m:t>
                        </m:r>
                      </m:sub>
                    </m:sSub>
                    <m:r>
                      <a:rPr lang="en-US" sz="1400" b="1" i="1" smtClean="0">
                        <a:solidFill>
                          <a:prstClr val="black"/>
                        </a:solidFill>
                        <a:latin typeface="Cambria Math" panose="02040503050406030204" pitchFamily="18" charset="0"/>
                      </a:rPr>
                      <m:t>−</m:t>
                    </m:r>
                    <m:acc>
                      <m:accPr>
                        <m:chr m:val="̅"/>
                        <m:ctrlPr>
                          <a:rPr lang="en-US" sz="1400" b="1" i="1" smtClean="0">
                            <a:solidFill>
                              <a:prstClr val="black"/>
                            </a:solidFill>
                            <a:latin typeface="Cambria Math" panose="02040503050406030204" pitchFamily="18" charset="0"/>
                          </a:rPr>
                        </m:ctrlPr>
                      </m:accPr>
                      <m:e>
                        <m:r>
                          <a:rPr lang="en-US" sz="1400" b="1" i="1">
                            <a:solidFill>
                              <a:prstClr val="black"/>
                            </a:solidFill>
                            <a:latin typeface="Cambria Math" panose="02040503050406030204" pitchFamily="18" charset="0"/>
                          </a:rPr>
                          <m:t>𝒙</m:t>
                        </m:r>
                      </m:e>
                    </m:acc>
                  </m:oMath>
                </a14:m>
                <a:r>
                  <a:rPr lang="en-US" sz="1400" dirty="0">
                    <a:solidFill>
                      <a:prstClr val="black"/>
                    </a:solidFill>
                  </a:rPr>
                  <a:t>. The covariance matrix turns out to be</a:t>
                </a:r>
              </a:p>
              <a:p>
                <a:pPr defTabSz="914400">
                  <a:spcAft>
                    <a:spcPts val="600"/>
                  </a:spcAft>
                  <a:defRPr/>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𝐶</m:t>
                      </m:r>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1</m:t>
                          </m:r>
                        </m:num>
                        <m:den>
                          <m:r>
                            <a:rPr lang="en-US" sz="2400" i="1">
                              <a:solidFill>
                                <a:prstClr val="black"/>
                              </a:solidFill>
                              <a:latin typeface="Cambria Math" panose="02040503050406030204" pitchFamily="18" charset="0"/>
                            </a:rPr>
                            <m:t>𝑁</m:t>
                          </m:r>
                          <m:r>
                            <a:rPr lang="en-US" sz="2400" i="1">
                              <a:solidFill>
                                <a:prstClr val="black"/>
                              </a:solidFill>
                              <a:latin typeface="Cambria Math" panose="02040503050406030204" pitchFamily="18" charset="0"/>
                            </a:rPr>
                            <m:t>−1</m:t>
                          </m:r>
                        </m:den>
                      </m:f>
                      <m:sSup>
                        <m:sSupPr>
                          <m:ctrlPr>
                            <a:rPr lang="en-US" sz="2400" i="1" smtClean="0">
                              <a:solidFill>
                                <a:prstClr val="black"/>
                              </a:solidFill>
                              <a:latin typeface="Cambria Math" panose="02040503050406030204" pitchFamily="18" charset="0"/>
                            </a:rPr>
                          </m:ctrlPr>
                        </m:sSupPr>
                        <m:e>
                          <m:r>
                            <a:rPr lang="en-US" sz="2400" b="0" i="1" smtClean="0">
                              <a:solidFill>
                                <a:prstClr val="black"/>
                              </a:solidFill>
                              <a:latin typeface="Cambria Math" panose="02040503050406030204" pitchFamily="18" charset="0"/>
                            </a:rPr>
                            <m:t>𝑍</m:t>
                          </m:r>
                        </m:e>
                        <m:sup>
                          <m:r>
                            <m:rPr>
                              <m:sty m:val="p"/>
                            </m:rPr>
                            <a:rPr lang="en-US" sz="2400" b="0" i="0" smtClean="0">
                              <a:solidFill>
                                <a:prstClr val="black"/>
                              </a:solidFill>
                              <a:latin typeface="Cambria Math" panose="02040503050406030204" pitchFamily="18" charset="0"/>
                            </a:rPr>
                            <m:t>T</m:t>
                          </m:r>
                        </m:sup>
                      </m:sSup>
                      <m:r>
                        <a:rPr lang="en-US" sz="2400" b="0" i="1" smtClean="0">
                          <a:solidFill>
                            <a:prstClr val="black"/>
                          </a:solidFill>
                          <a:latin typeface="Cambria Math" panose="02040503050406030204" pitchFamily="18" charset="0"/>
                        </a:rPr>
                        <m:t>𝑍</m:t>
                      </m:r>
                    </m:oMath>
                  </m:oMathPara>
                </a14:m>
                <a:endParaRPr lang="en-US" sz="2400" dirty="0">
                  <a:solidFill>
                    <a:prstClr val="black"/>
                  </a:solidFill>
                </a:endParaRPr>
              </a:p>
            </p:txBody>
          </p:sp>
        </mc:Choice>
        <mc:Fallback xmlns="">
          <p:sp>
            <p:nvSpPr>
              <p:cNvPr id="13" name="Rectangle 12">
                <a:extLst>
                  <a:ext uri="{FF2B5EF4-FFF2-40B4-BE49-F238E27FC236}">
                    <a16:creationId xmlns:a16="http://schemas.microsoft.com/office/drawing/2014/main" id="{4269F4C3-AB35-4543-9584-C63B893B5EC8}"/>
                  </a:ext>
                </a:extLst>
              </p:cNvPr>
              <p:cNvSpPr>
                <a:spLocks noRot="1" noChangeAspect="1" noMove="1" noResize="1" noEditPoints="1" noAdjustHandles="1" noChangeArrowheads="1" noChangeShapeType="1" noTextEdit="1"/>
              </p:cNvSpPr>
              <p:nvPr/>
            </p:nvSpPr>
            <p:spPr>
              <a:xfrm>
                <a:off x="1263284" y="4198853"/>
                <a:ext cx="7439131" cy="1584023"/>
              </a:xfrm>
              <a:prstGeom prst="rect">
                <a:avLst/>
              </a:prstGeom>
              <a:blipFill>
                <a:blip r:embed="rId5"/>
                <a:stretch>
                  <a:fillRect l="-164" t="-382" r="-82"/>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11343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3">
                                            <p:bg/>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3">
                                            <p:txEl>
                                              <p:pRg st="1" end="1"/>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3">
                                            <p:txEl>
                                              <p:pRg st="2" end="2"/>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3">
                                            <p:bg/>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3">
                                            <p:txEl>
                                              <p:pRg st="0" end="0"/>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animBg="1"/>
      <p:bldP spid="21" grpId="0" animBg="1"/>
      <p:bldP spid="23" grpId="0" uiExpand="1" build="p" animBg="1"/>
      <p:bldP spid="25" grpId="0"/>
      <p:bldP spid="13" grpId="0" uiExpand="1"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5211188" y="4413402"/>
            <a:ext cx="1428300" cy="4359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p:cNvSpPr/>
          <p:nvPr/>
        </p:nvSpPr>
        <p:spPr>
          <a:xfrm>
            <a:off x="2894121" y="4417518"/>
            <a:ext cx="1428300" cy="4359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p:cNvSpPr/>
          <p:nvPr/>
        </p:nvSpPr>
        <p:spPr>
          <a:xfrm>
            <a:off x="683581" y="2803828"/>
            <a:ext cx="3639844" cy="87190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p:cNvSpPr/>
          <p:nvPr/>
        </p:nvSpPr>
        <p:spPr>
          <a:xfrm>
            <a:off x="5211188" y="2803827"/>
            <a:ext cx="3486130" cy="87190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p:cNvSpPr txBox="1"/>
          <p:nvPr/>
        </p:nvSpPr>
        <p:spPr>
          <a:xfrm>
            <a:off x="838295" y="1449242"/>
            <a:ext cx="7467408" cy="1015663"/>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 order to classify using </a:t>
            </a:r>
            <a:r>
              <a:rPr kumimoji="0" lang="en-US" sz="20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features (height, handspan, voice frequency, … ) we need to use the following formula which contains a generalization of the normal PDFs</a:t>
            </a:r>
          </a:p>
        </p:txBody>
      </p:sp>
      <p:grpSp>
        <p:nvGrpSpPr>
          <p:cNvPr id="16" name="Group 15"/>
          <p:cNvGrpSpPr/>
          <p:nvPr/>
        </p:nvGrpSpPr>
        <p:grpSpPr>
          <a:xfrm>
            <a:off x="227753" y="2740162"/>
            <a:ext cx="8546397" cy="935567"/>
            <a:chOff x="-2003970" y="4091593"/>
            <a:chExt cx="8546397" cy="935567"/>
          </a:xfrm>
        </p:grpSpPr>
        <mc:AlternateContent xmlns:mc="http://schemas.openxmlformats.org/markup-compatibility/2006" xmlns:a14="http://schemas.microsoft.com/office/drawing/2010/main">
          <mc:Choice Requires="a14">
            <p:sp>
              <p:nvSpPr>
                <p:cNvPr id="17" name="Rectangle 16"/>
                <p:cNvSpPr/>
                <p:nvPr/>
              </p:nvSpPr>
              <p:spPr>
                <a:xfrm>
                  <a:off x="-2003970" y="4168108"/>
                  <a:ext cx="4205446" cy="8304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e>
                                    </m:d>
                                  </m:e>
                                  <m:sup>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sup>
                                </m:sSup>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begChr m:val="|"/>
                                        <m:end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e>
                                    </m:d>
                                  </m:e>
                                  <m:sup>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den>
                                    </m:f>
                                  </m:sup>
                                </m:sSup>
                              </m:den>
                            </m:f>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𝑴</m:t>
                                        </m:r>
                                      </m:sub>
                                    </m:sSub>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p>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𝑴</m:t>
                                            </m:r>
                                          </m:sub>
                                        </m:sSub>
                                      </m:e>
                                    </m:d>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sup>
                            </m:sSup>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 name="Rectangle 16"/>
                <p:cNvSpPr>
                  <a:spLocks noRot="1" noChangeAspect="1" noMove="1" noResize="1" noEditPoints="1" noAdjustHandles="1" noChangeArrowheads="1" noChangeShapeType="1" noTextEdit="1"/>
                </p:cNvSpPr>
                <p:nvPr/>
              </p:nvSpPr>
              <p:spPr>
                <a:xfrm>
                  <a:off x="-2003970" y="4168108"/>
                  <a:ext cx="4205446" cy="8304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575187" y="4155259"/>
                  <a:ext cx="3967240" cy="8082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ub>
                        </m:sSub>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e>
                                    </m:d>
                                  </m:e>
                                  <m:sup>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sup>
                                </m:sSup>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begChr m:val="|"/>
                                        <m:end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ub>
                                        </m:sSub>
                                      </m:e>
                                    </m:d>
                                  </m:e>
                                  <m:sup>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sup>
                                </m:sSup>
                              </m:den>
                            </m:f>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𝑭</m:t>
                                        </m:r>
                                      </m:sub>
                                    </m:sSub>
                                  </m:e>
                                </m:d>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ub>
                                    </m:sSub>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𝑭</m:t>
                                            </m:r>
                                          </m:sub>
                                        </m:sSub>
                                      </m:e>
                                    </m:d>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sup>
                            </m:sSup>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 name="Rectangle 17"/>
                <p:cNvSpPr>
                  <a:spLocks noRot="1" noChangeAspect="1" noMove="1" noResize="1" noEditPoints="1" noAdjustHandles="1" noChangeArrowheads="1" noChangeShapeType="1" noTextEdit="1"/>
                </p:cNvSpPr>
                <p:nvPr/>
              </p:nvSpPr>
              <p:spPr>
                <a:xfrm>
                  <a:off x="2575187" y="4155259"/>
                  <a:ext cx="3967240" cy="808235"/>
                </a:xfrm>
                <a:prstGeom prst="rect">
                  <a:avLst/>
                </a:prstGeom>
                <a:blipFill rotWithShape="0">
                  <a:blip r:embed="rId4"/>
                  <a:stretch>
                    <a:fillRect/>
                  </a:stretch>
                </a:blipFill>
              </p:spPr>
              <p:txBody>
                <a:bodyPr/>
                <a:lstStyle/>
                <a:p>
                  <a:r>
                    <a:rPr lang="en-US">
                      <a:noFill/>
                    </a:rPr>
                    <a:t> </a:t>
                  </a:r>
                </a:p>
              </p:txBody>
            </p:sp>
          </mc:Fallback>
        </mc:AlternateContent>
        <p:grpSp>
          <p:nvGrpSpPr>
            <p:cNvPr id="19" name="Group 18"/>
            <p:cNvGrpSpPr/>
            <p:nvPr/>
          </p:nvGrpSpPr>
          <p:grpSpPr>
            <a:xfrm>
              <a:off x="2170909" y="4091593"/>
              <a:ext cx="404278" cy="935567"/>
              <a:chOff x="2170909" y="4091593"/>
              <a:chExt cx="404278" cy="935567"/>
            </a:xfrm>
          </p:grpSpPr>
          <p:sp>
            <p:nvSpPr>
              <p:cNvPr id="20" name="Rectangle 19"/>
              <p:cNvSpPr/>
              <p:nvPr/>
            </p:nvSpPr>
            <p:spPr>
              <a:xfrm>
                <a:off x="2216595" y="4270079"/>
                <a:ext cx="31290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21" name="Rectangle 20"/>
              <p:cNvSpPr/>
              <p:nvPr/>
            </p:nvSpPr>
            <p:spPr>
              <a:xfrm>
                <a:off x="2216595" y="4448565"/>
                <a:ext cx="31290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&lt;</a:t>
                </a:r>
              </a:p>
            </p:txBody>
          </p:sp>
          <p:sp>
            <p:nvSpPr>
              <p:cNvPr id="22" name="Rectangle 21"/>
              <p:cNvSpPr/>
              <p:nvPr/>
            </p:nvSpPr>
            <p:spPr>
              <a:xfrm>
                <a:off x="2170909" y="4091593"/>
                <a:ext cx="40427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a:t>
                </a:r>
              </a:p>
            </p:txBody>
          </p:sp>
          <p:sp>
            <p:nvSpPr>
              <p:cNvPr id="23" name="Rectangle 22"/>
              <p:cNvSpPr/>
              <p:nvPr/>
            </p:nvSpPr>
            <p:spPr>
              <a:xfrm>
                <a:off x="2221404" y="4627050"/>
                <a:ext cx="30328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a:t>
                </a:r>
              </a:p>
            </p:txBody>
          </p:sp>
        </p:grpSp>
      </p:grpSp>
      <p:grpSp>
        <p:nvGrpSpPr>
          <p:cNvPr id="30" name="Group 29"/>
          <p:cNvGrpSpPr/>
          <p:nvPr/>
        </p:nvGrpSpPr>
        <p:grpSpPr>
          <a:xfrm>
            <a:off x="2442319" y="4179652"/>
            <a:ext cx="4159179" cy="935567"/>
            <a:chOff x="210596" y="4091593"/>
            <a:chExt cx="4159179" cy="935567"/>
          </a:xfrm>
        </p:grpSpPr>
        <mc:AlternateContent xmlns:mc="http://schemas.openxmlformats.org/markup-compatibility/2006" xmlns:a14="http://schemas.microsoft.com/office/drawing/2010/main">
          <mc:Choice Requires="a14">
            <p:sp>
              <p:nvSpPr>
                <p:cNvPr id="31" name="Rectangle 30"/>
                <p:cNvSpPr/>
                <p:nvPr/>
              </p:nvSpPr>
              <p:spPr>
                <a:xfrm>
                  <a:off x="210596" y="4325343"/>
                  <a:ext cx="191462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𝒩</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𝑴</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1" name="Rectangle 30"/>
                <p:cNvSpPr>
                  <a:spLocks noRot="1" noChangeAspect="1" noMove="1" noResize="1" noEditPoints="1" noAdjustHandles="1" noChangeArrowheads="1" noChangeShapeType="1" noTextEdit="1"/>
                </p:cNvSpPr>
                <p:nvPr/>
              </p:nvSpPr>
              <p:spPr>
                <a:xfrm>
                  <a:off x="210596" y="4325343"/>
                  <a:ext cx="1914627" cy="369332"/>
                </a:xfrm>
                <a:prstGeom prst="rect">
                  <a:avLst/>
                </a:prstGeom>
                <a:blipFill rotWithShape="0">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2592943" y="4325343"/>
                  <a:ext cx="17768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𝒩</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𝑭</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sub>
                            </m:sSub>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2" name="Rectangle 31"/>
                <p:cNvSpPr>
                  <a:spLocks noRot="1" noChangeAspect="1" noMove="1" noResize="1" noEditPoints="1" noAdjustHandles="1" noChangeArrowheads="1" noChangeShapeType="1" noTextEdit="1"/>
                </p:cNvSpPr>
                <p:nvPr/>
              </p:nvSpPr>
              <p:spPr>
                <a:xfrm>
                  <a:off x="2592943" y="4325343"/>
                  <a:ext cx="1776832" cy="369332"/>
                </a:xfrm>
                <a:prstGeom prst="rect">
                  <a:avLst/>
                </a:prstGeom>
                <a:blipFill rotWithShape="0">
                  <a:blip r:embed="rId8"/>
                  <a:stretch>
                    <a:fillRect b="-13115"/>
                  </a:stretch>
                </a:blipFill>
              </p:spPr>
              <p:txBody>
                <a:bodyPr/>
                <a:lstStyle/>
                <a:p>
                  <a:r>
                    <a:rPr lang="en-US">
                      <a:noFill/>
                    </a:rPr>
                    <a:t> </a:t>
                  </a:r>
                </a:p>
              </p:txBody>
            </p:sp>
          </mc:Fallback>
        </mc:AlternateContent>
        <p:grpSp>
          <p:nvGrpSpPr>
            <p:cNvPr id="33" name="Group 32"/>
            <p:cNvGrpSpPr/>
            <p:nvPr/>
          </p:nvGrpSpPr>
          <p:grpSpPr>
            <a:xfrm>
              <a:off x="2170909" y="4091593"/>
              <a:ext cx="404278" cy="935567"/>
              <a:chOff x="2170909" y="4091593"/>
              <a:chExt cx="404278" cy="935567"/>
            </a:xfrm>
          </p:grpSpPr>
          <p:sp>
            <p:nvSpPr>
              <p:cNvPr id="34" name="Rectangle 33"/>
              <p:cNvSpPr/>
              <p:nvPr/>
            </p:nvSpPr>
            <p:spPr>
              <a:xfrm>
                <a:off x="2216595" y="4270079"/>
                <a:ext cx="31290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35" name="Rectangle 34"/>
              <p:cNvSpPr/>
              <p:nvPr/>
            </p:nvSpPr>
            <p:spPr>
              <a:xfrm>
                <a:off x="2216595" y="4448565"/>
                <a:ext cx="31290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&lt;</a:t>
                </a:r>
              </a:p>
            </p:txBody>
          </p:sp>
          <p:sp>
            <p:nvSpPr>
              <p:cNvPr id="36" name="Rectangle 35"/>
              <p:cNvSpPr/>
              <p:nvPr/>
            </p:nvSpPr>
            <p:spPr>
              <a:xfrm>
                <a:off x="2170909" y="4091593"/>
                <a:ext cx="40427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a:t>
                </a:r>
              </a:p>
            </p:txBody>
          </p:sp>
          <p:sp>
            <p:nvSpPr>
              <p:cNvPr id="37" name="Rectangle 36"/>
              <p:cNvSpPr/>
              <p:nvPr/>
            </p:nvSpPr>
            <p:spPr>
              <a:xfrm>
                <a:off x="2221404" y="4627050"/>
                <a:ext cx="30328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a:t>
                </a:r>
              </a:p>
            </p:txBody>
          </p:sp>
        </p:grpSp>
      </p:grpSp>
      <p:grpSp>
        <p:nvGrpSpPr>
          <p:cNvPr id="10" name="Group 9"/>
          <p:cNvGrpSpPr/>
          <p:nvPr/>
        </p:nvGrpSpPr>
        <p:grpSpPr>
          <a:xfrm>
            <a:off x="1829638" y="3230548"/>
            <a:ext cx="6235574" cy="944124"/>
            <a:chOff x="1829638" y="2250160"/>
            <a:chExt cx="6235574" cy="944124"/>
          </a:xfrm>
        </p:grpSpPr>
        <mc:AlternateContent xmlns:mc="http://schemas.openxmlformats.org/markup-compatibility/2006" xmlns:a14="http://schemas.microsoft.com/office/drawing/2010/main">
          <mc:Choice Requires="a14">
            <p:sp>
              <p:nvSpPr>
                <p:cNvPr id="38" name="TextBox 37"/>
                <p:cNvSpPr txBox="1"/>
                <p:nvPr/>
              </p:nvSpPr>
              <p:spPr>
                <a:xfrm>
                  <a:off x="1829638" y="2917285"/>
                  <a:ext cx="767967" cy="276999"/>
                </a:xfrm>
                <a:prstGeom prst="rect">
                  <a:avLst/>
                </a:prstGeom>
                <a:solidFill>
                  <a:srgbClr val="FFFF00"/>
                </a:solidFill>
                <a:ln>
                  <a:solidFill>
                    <a:schemeClr val="tx1"/>
                  </a:solid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1</m:t>
                            </m:r>
                            <m: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𝑑</m:t>
                            </m:r>
                          </m:e>
                        </m:d>
                      </m:oMath>
                    </m:oMathPara>
                  </a14:m>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1829638" y="2917285"/>
                  <a:ext cx="767967" cy="276999"/>
                </a:xfrm>
                <a:prstGeom prst="rect">
                  <a:avLst/>
                </a:prstGeom>
                <a:blipFill rotWithShape="0">
                  <a:blip r:embed="rId9"/>
                  <a:stretch>
                    <a:fillRect b="-6383"/>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2683860" y="2917285"/>
                  <a:ext cx="780085" cy="276999"/>
                </a:xfrm>
                <a:prstGeom prst="rect">
                  <a:avLst/>
                </a:prstGeom>
                <a:solidFill>
                  <a:srgbClr val="FFFF00"/>
                </a:solidFill>
                <a:ln>
                  <a:solidFill>
                    <a:schemeClr val="tx1"/>
                  </a:solid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𝑑</m:t>
                            </m:r>
                            <m: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𝑑</m:t>
                            </m:r>
                          </m:e>
                        </m:d>
                      </m:oMath>
                    </m:oMathPara>
                  </a14:m>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2683860" y="2917285"/>
                  <a:ext cx="780085" cy="276999"/>
                </a:xfrm>
                <a:prstGeom prst="rect">
                  <a:avLst/>
                </a:prstGeom>
                <a:blipFill rotWithShape="0">
                  <a:blip r:embed="rId10"/>
                  <a:stretch>
                    <a:fillRect b="-6383"/>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3550201" y="2917285"/>
                  <a:ext cx="767967" cy="276999"/>
                </a:xfrm>
                <a:prstGeom prst="rect">
                  <a:avLst/>
                </a:prstGeom>
                <a:solidFill>
                  <a:srgbClr val="FFFF00"/>
                </a:solidFill>
                <a:ln>
                  <a:solidFill>
                    <a:schemeClr val="tx1"/>
                  </a:solid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𝑑</m:t>
                            </m:r>
                            <m: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×1</m:t>
                            </m:r>
                          </m:e>
                        </m:d>
                      </m:oMath>
                    </m:oMathPara>
                  </a14:m>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3550201" y="2917285"/>
                  <a:ext cx="767967" cy="276999"/>
                </a:xfrm>
                <a:prstGeom prst="rect">
                  <a:avLst/>
                </a:prstGeom>
                <a:blipFill rotWithShape="0">
                  <a:blip r:embed="rId11"/>
                  <a:stretch>
                    <a:fillRect b="-6383"/>
                  </a:stretch>
                </a:blipFill>
                <a:ln>
                  <a:solidFill>
                    <a:schemeClr val="tx1"/>
                  </a:solidFill>
                </a:ln>
              </p:spPr>
              <p:txBody>
                <a:bodyPr/>
                <a:lstStyle/>
                <a:p>
                  <a:r>
                    <a:rPr lang="en-US">
                      <a:noFill/>
                    </a:rPr>
                    <a:t> </a:t>
                  </a:r>
                </a:p>
              </p:txBody>
            </p:sp>
          </mc:Fallback>
        </mc:AlternateContent>
        <p:cxnSp>
          <p:nvCxnSpPr>
            <p:cNvPr id="8" name="Straight Arrow Connector 7"/>
            <p:cNvCxnSpPr/>
            <p:nvPr/>
          </p:nvCxnSpPr>
          <p:spPr>
            <a:xfrm flipV="1">
              <a:off x="2594214" y="2256246"/>
              <a:ext cx="5795" cy="661039"/>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3077292" y="2259389"/>
              <a:ext cx="5795" cy="661039"/>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3660837" y="2250160"/>
              <a:ext cx="5795" cy="661039"/>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72882" y="2915434"/>
              <a:ext cx="3592330" cy="276999"/>
            </a:xfrm>
            <a:prstGeom prst="rect">
              <a:avLst/>
            </a:prstGeom>
            <a:solidFill>
              <a:srgbClr val="FFFF00"/>
            </a:solidFill>
            <a:ln>
              <a:solidFill>
                <a:schemeClr val="tx1"/>
              </a:solid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0000"/>
                  </a:solidFill>
                  <a:effectLst/>
                  <a:uLnTx/>
                  <a:uFillTx/>
                  <a:latin typeface="Cambria Math" panose="02040503050406030204" pitchFamily="18" charset="0"/>
                  <a:ea typeface="+mn-ea"/>
                  <a:cs typeface="+mn-cs"/>
                </a:rPr>
                <a:t>Turns out to be a scalar, real number</a:t>
              </a:r>
            </a:p>
          </p:txBody>
        </p:sp>
      </p:grpSp>
      <p:sp>
        <p:nvSpPr>
          <p:cNvPr id="2" name="Title 1"/>
          <p:cNvSpPr>
            <a:spLocks noGrp="1"/>
          </p:cNvSpPr>
          <p:nvPr>
            <p:ph type="title"/>
          </p:nvPr>
        </p:nvSpPr>
        <p:spPr/>
        <p:txBody>
          <a:bodyPr/>
          <a:lstStyle/>
          <a:p>
            <a:r>
              <a:rPr lang="en-US" sz="2000" dirty="0"/>
              <a:t>Bayes Classifier </a:t>
            </a:r>
            <a:r>
              <a:rPr lang="en-US" sz="2000" dirty="0">
                <a:highlight>
                  <a:srgbClr val="FFFF00"/>
                </a:highlight>
                <a:latin typeface="Calibri" panose="020F0502020204030204" pitchFamily="34" charset="0"/>
                <a:ea typeface="Calibri" panose="020F0502020204030204" pitchFamily="34" charset="0"/>
                <a:cs typeface="Times New Roman" panose="02020603050405020304" pitchFamily="18" charset="0"/>
              </a:rPr>
              <a:t>(</a:t>
            </a:r>
            <a:r>
              <a:rPr lang="en-US" sz="2400" i="1" dirty="0">
                <a:highlight>
                  <a:srgbClr val="FFFF00"/>
                </a:highlight>
                <a:latin typeface="Times New Roman" panose="02020603050405020304" pitchFamily="18" charset="0"/>
                <a:ea typeface="Calibri" panose="020F0502020204030204" pitchFamily="34" charset="0"/>
                <a:cs typeface="Times New Roman" panose="02020603050405020304" pitchFamily="18" charset="0"/>
              </a:rPr>
              <a:t>d </a:t>
            </a:r>
            <a:r>
              <a:rPr lang="en-US" sz="2000" dirty="0">
                <a:highlight>
                  <a:srgbClr val="FFFF00"/>
                </a:highlight>
                <a:latin typeface="Calibri" panose="020F0502020204030204" pitchFamily="34" charset="0"/>
                <a:ea typeface="Calibri" panose="020F0502020204030204" pitchFamily="34" charset="0"/>
                <a:cs typeface="Times New Roman" panose="02020603050405020304" pitchFamily="18" charset="0"/>
              </a:rPr>
              <a:t>DIMENSIONS)</a:t>
            </a:r>
            <a:endParaRPr lang="en-US" dirty="0"/>
          </a:p>
        </p:txBody>
      </p:sp>
      <p:grpSp>
        <p:nvGrpSpPr>
          <p:cNvPr id="29" name="Group 28">
            <a:extLst>
              <a:ext uri="{FF2B5EF4-FFF2-40B4-BE49-F238E27FC236}">
                <a16:creationId xmlns:a16="http://schemas.microsoft.com/office/drawing/2014/main" id="{72EF8D21-EE95-4C58-AF90-46091D7AF608}"/>
              </a:ext>
            </a:extLst>
          </p:cNvPr>
          <p:cNvGrpSpPr/>
          <p:nvPr/>
        </p:nvGrpSpPr>
        <p:grpSpPr>
          <a:xfrm>
            <a:off x="136826" y="3710366"/>
            <a:ext cx="3039889" cy="2278406"/>
            <a:chOff x="136826" y="3710366"/>
            <a:chExt cx="3039889" cy="2278406"/>
          </a:xfrm>
        </p:grpSpPr>
        <p:sp>
          <p:nvSpPr>
            <p:cNvPr id="47" name="Rectangle: Rounded Corners 46">
              <a:extLst>
                <a:ext uri="{FF2B5EF4-FFF2-40B4-BE49-F238E27FC236}">
                  <a16:creationId xmlns:a16="http://schemas.microsoft.com/office/drawing/2014/main" id="{1D94BE58-8FEE-44D6-BCE6-C4D9C5D64D77}"/>
                </a:ext>
              </a:extLst>
            </p:cNvPr>
            <p:cNvSpPr/>
            <p:nvPr/>
          </p:nvSpPr>
          <p:spPr>
            <a:xfrm>
              <a:off x="136826" y="4993986"/>
              <a:ext cx="3039889" cy="994786"/>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urier New" panose="02070309020205020404" pitchFamily="49" charset="0"/>
                  <a:cs typeface="Courier New" panose="02070309020205020404" pitchFamily="49" charset="0"/>
                </a:rPr>
                <a:t>np.linalg.det</a:t>
              </a:r>
              <a:r>
                <a:rPr lang="en-US" dirty="0">
                  <a:solidFill>
                    <a:schemeClr val="tx1"/>
                  </a:solidFill>
                  <a:latin typeface="Courier New" panose="02070309020205020404" pitchFamily="49" charset="0"/>
                  <a:cs typeface="Courier New" panose="02070309020205020404" pitchFamily="49" charset="0"/>
                </a:rPr>
                <a:t>(....)</a:t>
              </a:r>
            </a:p>
          </p:txBody>
        </p:sp>
        <p:cxnSp>
          <p:nvCxnSpPr>
            <p:cNvPr id="4" name="Straight Arrow Connector 3">
              <a:extLst>
                <a:ext uri="{FF2B5EF4-FFF2-40B4-BE49-F238E27FC236}">
                  <a16:creationId xmlns:a16="http://schemas.microsoft.com/office/drawing/2014/main" id="{68846E55-8A5F-4C60-97D3-C79F2BCA0AF2}"/>
                </a:ext>
              </a:extLst>
            </p:cNvPr>
            <p:cNvCxnSpPr>
              <a:stCxn id="47" idx="0"/>
            </p:cNvCxnSpPr>
            <p:nvPr/>
          </p:nvCxnSpPr>
          <p:spPr>
            <a:xfrm flipH="1" flipV="1">
              <a:off x="1656770" y="3710366"/>
              <a:ext cx="1" cy="12836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FCEC7B61-9174-4787-8F96-4FCF3D70E2ED}"/>
              </a:ext>
            </a:extLst>
          </p:cNvPr>
          <p:cNvGrpSpPr/>
          <p:nvPr/>
        </p:nvGrpSpPr>
        <p:grpSpPr>
          <a:xfrm>
            <a:off x="1585900" y="501729"/>
            <a:ext cx="3039889" cy="2416919"/>
            <a:chOff x="1585900" y="501729"/>
            <a:chExt cx="3039889" cy="2416919"/>
          </a:xfrm>
        </p:grpSpPr>
        <p:sp>
          <p:nvSpPr>
            <p:cNvPr id="48" name="Rectangle: Rounded Corners 47">
              <a:extLst>
                <a:ext uri="{FF2B5EF4-FFF2-40B4-BE49-F238E27FC236}">
                  <a16:creationId xmlns:a16="http://schemas.microsoft.com/office/drawing/2014/main" id="{D118C215-890A-4D09-8A8E-73A8140B0250}"/>
                </a:ext>
              </a:extLst>
            </p:cNvPr>
            <p:cNvSpPr/>
            <p:nvPr/>
          </p:nvSpPr>
          <p:spPr>
            <a:xfrm>
              <a:off x="1585900" y="501729"/>
              <a:ext cx="3039889" cy="994786"/>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urier New" panose="02070309020205020404" pitchFamily="49" charset="0"/>
                  <a:cs typeface="Courier New" panose="02070309020205020404" pitchFamily="49" charset="0"/>
                </a:rPr>
                <a:t>np.linalg.inv</a:t>
              </a:r>
              <a:r>
                <a:rPr lang="en-US" dirty="0">
                  <a:solidFill>
                    <a:schemeClr val="tx1"/>
                  </a:solidFill>
                  <a:latin typeface="Courier New" panose="02070309020205020404" pitchFamily="49" charset="0"/>
                  <a:cs typeface="Courier New" panose="02070309020205020404" pitchFamily="49" charset="0"/>
                </a:rPr>
                <a:t>(....)</a:t>
              </a:r>
            </a:p>
          </p:txBody>
        </p:sp>
        <p:cxnSp>
          <p:nvCxnSpPr>
            <p:cNvPr id="13" name="Straight Arrow Connector 12">
              <a:extLst>
                <a:ext uri="{FF2B5EF4-FFF2-40B4-BE49-F238E27FC236}">
                  <a16:creationId xmlns:a16="http://schemas.microsoft.com/office/drawing/2014/main" id="{AD5E03AB-5806-472A-9067-B073D5AABB13}"/>
                </a:ext>
              </a:extLst>
            </p:cNvPr>
            <p:cNvCxnSpPr>
              <a:cxnSpLocks/>
              <a:stCxn id="48" idx="2"/>
            </p:cNvCxnSpPr>
            <p:nvPr/>
          </p:nvCxnSpPr>
          <p:spPr>
            <a:xfrm>
              <a:off x="3105845" y="1496515"/>
              <a:ext cx="19248" cy="14221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4120648D-A8B6-44B9-BD79-0DDF90FCC2B8}"/>
              </a:ext>
            </a:extLst>
          </p:cNvPr>
          <p:cNvGrpSpPr/>
          <p:nvPr/>
        </p:nvGrpSpPr>
        <p:grpSpPr>
          <a:xfrm>
            <a:off x="6005999" y="501729"/>
            <a:ext cx="3039889" cy="2256919"/>
            <a:chOff x="6005999" y="501729"/>
            <a:chExt cx="3039889" cy="2256919"/>
          </a:xfrm>
        </p:grpSpPr>
        <p:sp>
          <p:nvSpPr>
            <p:cNvPr id="49" name="Rectangle: Rounded Corners 48">
              <a:extLst>
                <a:ext uri="{FF2B5EF4-FFF2-40B4-BE49-F238E27FC236}">
                  <a16:creationId xmlns:a16="http://schemas.microsoft.com/office/drawing/2014/main" id="{2899DB82-A3AF-4D1F-BCA2-EBA82AED6752}"/>
                </a:ext>
              </a:extLst>
            </p:cNvPr>
            <p:cNvSpPr/>
            <p:nvPr/>
          </p:nvSpPr>
          <p:spPr>
            <a:xfrm>
              <a:off x="6005999" y="501729"/>
              <a:ext cx="3039889" cy="994786"/>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np.linalg.dot(....)</a:t>
              </a:r>
            </a:p>
          </p:txBody>
        </p:sp>
        <p:sp>
          <p:nvSpPr>
            <p:cNvPr id="24" name="Left Brace 23">
              <a:extLst>
                <a:ext uri="{FF2B5EF4-FFF2-40B4-BE49-F238E27FC236}">
                  <a16:creationId xmlns:a16="http://schemas.microsoft.com/office/drawing/2014/main" id="{B98BBDB8-7743-41C6-8DB9-235DC877BB94}"/>
                </a:ext>
              </a:extLst>
            </p:cNvPr>
            <p:cNvSpPr/>
            <p:nvPr/>
          </p:nvSpPr>
          <p:spPr>
            <a:xfrm rot="5400000">
              <a:off x="7294948" y="1660441"/>
              <a:ext cx="461993" cy="1734421"/>
            </a:xfrm>
            <a:prstGeom prst="leftBrace">
              <a:avLst>
                <a:gd name="adj1" fmla="val 9001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BA35FC87-FD50-4E28-93D8-8BEC306AC73A}"/>
                </a:ext>
              </a:extLst>
            </p:cNvPr>
            <p:cNvCxnSpPr>
              <a:cxnSpLocks/>
              <a:stCxn id="49" idx="2"/>
            </p:cNvCxnSpPr>
            <p:nvPr/>
          </p:nvCxnSpPr>
          <p:spPr>
            <a:xfrm>
              <a:off x="7525944" y="1496515"/>
              <a:ext cx="0" cy="579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975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0" grpId="0" animBg="1"/>
      <p:bldP spid="6" grpId="0" animBg="1"/>
      <p:bldP spid="39" grpId="0" animBg="1"/>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Step-by-step: PDF of the </a:t>
            </a:r>
            <a:r>
              <a:rPr lang="en-US" dirty="0" err="1"/>
              <a:t>binormal</a:t>
            </a:r>
            <a:r>
              <a:rPr lang="en-US" dirty="0"/>
              <a:t> distribution</a:t>
            </a:r>
          </a:p>
        </p:txBody>
      </p:sp>
      <p:sp>
        <p:nvSpPr>
          <p:cNvPr id="12" name="Rectangle 11"/>
          <p:cNvSpPr/>
          <p:nvPr/>
        </p:nvSpPr>
        <p:spPr>
          <a:xfrm>
            <a:off x="307940" y="731235"/>
            <a:ext cx="8528116"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It is highly recommended that you define a general function to compute the PDF of a Gaussian distribution in multiple dimensions. At least once, calculate an example by hand (the calculation of the inverse is optional) and track all the intermediate results</a:t>
            </a:r>
          </a:p>
        </p:txBody>
      </p:sp>
      <p:pic>
        <p:nvPicPr>
          <p:cNvPr id="6" name="Picture 5"/>
          <p:cNvPicPr>
            <a:picLocks noChangeAspect="1"/>
          </p:cNvPicPr>
          <p:nvPr/>
        </p:nvPicPr>
        <p:blipFill>
          <a:blip r:embed="rId2"/>
          <a:stretch>
            <a:fillRect/>
          </a:stretch>
        </p:blipFill>
        <p:spPr>
          <a:xfrm>
            <a:off x="2707341" y="1503109"/>
            <a:ext cx="3530541" cy="4670254"/>
          </a:xfrm>
          <a:prstGeom prst="rect">
            <a:avLst/>
          </a:prstGeom>
        </p:spPr>
      </p:pic>
    </p:spTree>
    <p:extLst>
      <p:ext uri="{BB962C8B-B14F-4D97-AF65-F5344CB8AC3E}">
        <p14:creationId xmlns:p14="http://schemas.microsoft.com/office/powerpoint/2010/main" val="1127462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Rectangle 10"/>
              <p:cNvSpPr/>
              <p:nvPr/>
            </p:nvSpPr>
            <p:spPr>
              <a:xfrm>
                <a:off x="174395" y="690328"/>
                <a:ext cx="8528116" cy="55857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 PDF of a Gaussian distribution in </a:t>
                </a:r>
                <a14:m>
                  <m:oMath xmlns:m="http://schemas.openxmlformats.org/officeDocument/2006/math">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dimensions is given by </a:t>
                </a:r>
              </a:p>
              <a:p>
                <a:pPr marL="0" marR="0" lvl="0" indent="0" algn="l" defTabSz="914400" rtl="0" eaLnBrk="1" fontAlgn="auto" latinLnBrk="0" hangingPunct="1">
                  <a:lnSpc>
                    <a:spcPct val="10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e>
                              </m:d>
                            </m:e>
                            <m:sup>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sup>
                          </m:sSup>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d>
                            </m:e>
                            <m:sup>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sup>
                          </m:sSup>
                        </m:den>
                      </m:f>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d>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d>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sup>
                      </m:sSup>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If </a:t>
                </a:r>
                <a14:m>
                  <m:oMath xmlns:m="http://schemas.openxmlformats.org/officeDocument/2006/math">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are two dimensional vectors and </a:t>
                </a:r>
                <a14:m>
                  <m:oMath xmlns:m="http://schemas.openxmlformats.org/officeDocument/2006/math">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is a </a:t>
                </a:r>
                <a14:m>
                  <m:oMath xmlns:m="http://schemas.openxmlformats.org/officeDocument/2006/math">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matrix, the expression for the PDF can be written in a form more suitable for computation by writing out the variables and parameters explicitly:</a:t>
                </a:r>
              </a:p>
              <a:p>
                <a:pPr marL="0" marR="0" lvl="0" indent="0" algn="l" defTabSz="914400" rtl="0" eaLnBrk="1" fontAlgn="auto" latinLnBrk="0" hangingPunct="1">
                  <a:lnSpc>
                    <a:spcPct val="100000"/>
                  </a:lnSpc>
                  <a:spcBef>
                    <a:spcPts val="0"/>
                  </a:spcBef>
                  <a:spcAft>
                    <a:spcPts val="600"/>
                  </a:spcAft>
                  <a:buClrTx/>
                  <a:buSzTx/>
                  <a:buFontTx/>
                  <a:buNone/>
                  <a:tabLst/>
                  <a:defRPr/>
                </a:pPr>
                <a14:m>
                  <m:oMathPara xmlns:m="http://schemas.openxmlformats.org/officeDocument/2006/math">
                    <m:oMathParaPr>
                      <m:jc m:val="left"/>
                    </m:oMathParaPr>
                    <m:oMath xmlns:m="http://schemas.openxmlformats.org/officeDocument/2006/math">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𝒙</m:t>
                      </m:r>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e>
                      </m:d>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nor/>
                        </m:rP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and</m:t>
                      </m:r>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𝝁</m:t>
                      </m:r>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e>
                      </m:d>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14:m>
                  <m:oMath xmlns:m="http://schemas.openxmlformats.org/officeDocument/2006/math">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m>
                          <m:mPr>
                            <m:mcs>
                              <m:mc>
                                <m:mcPr>
                                  <m:count m:val="2"/>
                                  <m:mcJc m:val="center"/>
                                </m:mcPr>
                              </m:mc>
                            </m:mcs>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mPr>
                          <m:mr>
                            <m:e>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11</m:t>
                                  </m:r>
                                </m:sub>
                              </m:sSub>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e>
                          </m:mr>
                          <m:m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12</m:t>
                                  </m:r>
                                </m:sub>
                              </m:sSub>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22</m:t>
                                  </m:r>
                                </m:sub>
                              </m:sSub>
                            </m:e>
                          </m:mr>
                        </m:m>
                      </m:e>
                    </m:d>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(note that due to the symmetry of the covariance matrix </a:t>
                </a:r>
                <a14:m>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12</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oMath>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Before writing out the final expression for the PDF, a few intermediate quantities are need to be computed:</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Define a new vector </a:t>
                </a:r>
                <a14:m>
                  <m:oMath xmlns:m="http://schemas.openxmlformats.org/officeDocument/2006/math">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𝒛</m:t>
                    </m:r>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e>
                    </m:d>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d>
                      <m:dPr>
                        <m:begChr m:val="{"/>
                        <m:endChr m:val="}"/>
                        <m:ctrlP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𝑥</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e>
                    </m:d>
                  </m:oMath>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Define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as the determinant </a:t>
                </a:r>
                <a14:m>
                  <m:oMath xmlns:m="http://schemas.openxmlformats.org/officeDocument/2006/math">
                    <m:d>
                      <m:dPr>
                        <m:begChr m:val="|"/>
                        <m:end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m:rPr>
                            <m:sty m:val="p"/>
                          </m:rPr>
                          <a:rPr kumimoji="0" lang="el-GR"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Σ</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11</m:t>
                        </m:r>
                      </m:sub>
                    </m:sSub>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22</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12</m:t>
                        </m:r>
                      </m:sub>
                      <m: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Define matrix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as the inverse of the covariance matrix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𝐴</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p>
                    </m:s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m>
                          <m:mPr>
                            <m:mcs>
                              <m:mc>
                                <m:mcPr>
                                  <m:count m:val="2"/>
                                  <m:mcJc m:val="center"/>
                                </m:mcPr>
                              </m:mc>
                            </m:mcs>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mPr>
                          <m:m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11</m:t>
                                  </m:r>
                                </m:sub>
                              </m:sSub>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12</m:t>
                                  </m:r>
                                </m:sub>
                              </m:sSub>
                            </m:e>
                          </m:mr>
                          <m:m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12</m:t>
                                  </m:r>
                                </m:sub>
                              </m:sSub>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22</m:t>
                                  </m:r>
                                </m:sub>
                              </m:sSub>
                            </m:e>
                          </m:mr>
                        </m:m>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m>
                          <m:mPr>
                            <m:mcs>
                              <m:mc>
                                <m:mcPr>
                                  <m:count m:val="2"/>
                                  <m:mcJc m:val="center"/>
                                </m:mcPr>
                              </m:mc>
                            </m:mcs>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mPr>
                          <m:mr>
                            <m:e>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22</m:t>
                                      </m:r>
                                    </m:sub>
                                  </m:sSub>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𝐷</m:t>
                                  </m:r>
                                </m:den>
                              </m:f>
                            </m:e>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𝐷</m:t>
                                  </m:r>
                                </m:den>
                              </m:f>
                            </m:e>
                          </m:mr>
                          <m:m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𝐷</m:t>
                                  </m:r>
                                </m:den>
                              </m:f>
                            </m:e>
                            <m:e>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11</m:t>
                                      </m:r>
                                    </m:sub>
                                  </m:sSub>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𝐷</m:t>
                                  </m:r>
                                </m:den>
                              </m:f>
                            </m:e>
                          </m:mr>
                        </m:m>
                      </m:e>
                    </m:d>
                  </m:oMath>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Now the PDF can be written easily computed as</a:t>
                </a:r>
              </a:p>
              <a:p>
                <a:pPr marL="0" marR="0" lvl="0" indent="0" algn="l" defTabSz="914400" rtl="0" eaLnBrk="1" fontAlgn="auto" latinLnBrk="0" hangingPunct="1">
                  <a:lnSpc>
                    <a:spcPct val="10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rad>
                            <m:radPr>
                              <m:degHide m:val="on"/>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radPr>
                            <m:deg/>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𝐷</m:t>
                              </m:r>
                            </m:e>
                          </m:rad>
                        </m:den>
                      </m:f>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11</m:t>
                                  </m:r>
                                </m:sub>
                              </m:sSub>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𝑧</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b>
                                <m: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b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𝑎</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22</m:t>
                                  </m:r>
                                </m:sub>
                              </m:sSub>
                              <m:sSubSup>
                                <m:sSub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bSup>
                            </m:e>
                          </m:d>
                        </m:sup>
                      </m:sSup>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Rectangle 10"/>
              <p:cNvSpPr>
                <a:spLocks noRot="1" noChangeAspect="1" noMove="1" noResize="1" noEditPoints="1" noAdjustHandles="1" noChangeArrowheads="1" noChangeShapeType="1" noTextEdit="1"/>
              </p:cNvSpPr>
              <p:nvPr/>
            </p:nvSpPr>
            <p:spPr>
              <a:xfrm>
                <a:off x="174395" y="690328"/>
                <a:ext cx="8528116" cy="5585760"/>
              </a:xfrm>
              <a:prstGeom prst="rect">
                <a:avLst/>
              </a:prstGeom>
              <a:blipFill>
                <a:blip r:embed="rId2"/>
                <a:stretch>
                  <a:fillRect l="-214" t="-21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Calculation of the PDF of the </a:t>
            </a:r>
            <a:r>
              <a:rPr lang="en-US" dirty="0" err="1"/>
              <a:t>binormal</a:t>
            </a:r>
            <a:r>
              <a:rPr lang="en-US" dirty="0"/>
              <a:t> distribution</a:t>
            </a:r>
          </a:p>
        </p:txBody>
      </p:sp>
      <p:grpSp>
        <p:nvGrpSpPr>
          <p:cNvPr id="10" name="Group 9">
            <a:extLst>
              <a:ext uri="{FF2B5EF4-FFF2-40B4-BE49-F238E27FC236}">
                <a16:creationId xmlns:a16="http://schemas.microsoft.com/office/drawing/2014/main" id="{C021DC25-D827-4A70-A718-2CCC068FFA97}"/>
              </a:ext>
            </a:extLst>
          </p:cNvPr>
          <p:cNvGrpSpPr/>
          <p:nvPr/>
        </p:nvGrpSpPr>
        <p:grpSpPr>
          <a:xfrm>
            <a:off x="1607536" y="2413088"/>
            <a:ext cx="6442578" cy="3498233"/>
            <a:chOff x="1607536" y="2413088"/>
            <a:chExt cx="6442578" cy="3498233"/>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A2CB88-ADFC-41FE-9CD3-8678D2669183}"/>
                    </a:ext>
                  </a:extLst>
                </p:cNvPr>
                <p:cNvSpPr txBox="1"/>
                <p:nvPr/>
              </p:nvSpPr>
              <p:spPr>
                <a:xfrm>
                  <a:off x="2552731" y="2413088"/>
                  <a:ext cx="2629374" cy="276999"/>
                </a:xfrm>
                <a:prstGeom prst="rect">
                  <a:avLst/>
                </a:prstGeom>
                <a:solidFill>
                  <a:schemeClr val="accent4">
                    <a:lumMod val="60000"/>
                    <a:lumOff val="40000"/>
                  </a:schemeClr>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=61, </m:t>
                        </m:r>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m:t>
                        </m:r>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=60,</m:t>
                        </m:r>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=20</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 name="TextBox 3">
                  <a:extLst>
                    <a:ext uri="{FF2B5EF4-FFF2-40B4-BE49-F238E27FC236}">
                      <a16:creationId xmlns:a16="http://schemas.microsoft.com/office/drawing/2014/main" id="{3BA2CB88-ADFC-41FE-9CD3-8678D2669183}"/>
                    </a:ext>
                  </a:extLst>
                </p:cNvPr>
                <p:cNvSpPr txBox="1">
                  <a:spLocks noRot="1" noChangeAspect="1" noMove="1" noResize="1" noEditPoints="1" noAdjustHandles="1" noChangeArrowheads="1" noChangeShapeType="1" noTextEdit="1"/>
                </p:cNvSpPr>
                <p:nvPr/>
              </p:nvSpPr>
              <p:spPr>
                <a:xfrm>
                  <a:off x="2552731" y="2413088"/>
                  <a:ext cx="2629374" cy="276999"/>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86D3BCB-9EB2-4BBD-9615-D417F8BDFE34}"/>
                    </a:ext>
                  </a:extLst>
                </p:cNvPr>
                <p:cNvSpPr/>
                <p:nvPr/>
              </p:nvSpPr>
              <p:spPr>
                <a:xfrm>
                  <a:off x="1607536" y="3013269"/>
                  <a:ext cx="1890389" cy="402867"/>
                </a:xfrm>
                <a:prstGeom prst="rect">
                  <a:avLst/>
                </a:prstGeom>
                <a:solidFill>
                  <a:schemeClr val="accent4">
                    <a:lumMod val="60000"/>
                    <a:lumOff val="40000"/>
                  </a:schemeClr>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l-GR"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Σ</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m>
                              <m:mPr>
                                <m:mcs>
                                  <m:mc>
                                    <m:mcPr>
                                      <m:count m:val="2"/>
                                      <m:mcJc m:val="center"/>
                                    </m:mcPr>
                                  </m:mc>
                                </m:mcs>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mPr>
                              <m:mr>
                                <m:e>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11</m:t>
                                      </m:r>
                                    </m:sub>
                                  </m:sSub>
                                </m:e>
                                <m:e>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12</m:t>
                                      </m:r>
                                    </m:sub>
                                  </m:sSub>
                                </m:e>
                              </m:mr>
                              <m:mr>
                                <m:e>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12</m:t>
                                      </m:r>
                                    </m:sub>
                                  </m:sSub>
                                </m:e>
                                <m:e>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22</m:t>
                                      </m:r>
                                    </m:sub>
                                  </m:sSub>
                                </m:e>
                              </m:mr>
                            </m:m>
                          </m:e>
                        </m:d>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2"/>
                                      <m:mcJc m:val="center"/>
                                    </m:mcPr>
                                  </m:mc>
                                </m:mcs>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e>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mr>
                              <m:m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mr>
                            </m:m>
                          </m:e>
                        </m:d>
                      </m:oMath>
                    </m:oMathPara>
                  </a14:m>
                  <a:endParaRPr kumimoji="0" lang="en-US" sz="12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5" name="Rectangle 4">
                  <a:extLst>
                    <a:ext uri="{FF2B5EF4-FFF2-40B4-BE49-F238E27FC236}">
                      <a16:creationId xmlns:a16="http://schemas.microsoft.com/office/drawing/2014/main" id="{F86D3BCB-9EB2-4BBD-9615-D417F8BDFE34}"/>
                    </a:ext>
                  </a:extLst>
                </p:cNvPr>
                <p:cNvSpPr>
                  <a:spLocks noRot="1" noChangeAspect="1" noMove="1" noResize="1" noEditPoints="1" noAdjustHandles="1" noChangeArrowheads="1" noChangeShapeType="1" noTextEdit="1"/>
                </p:cNvSpPr>
                <p:nvPr/>
              </p:nvSpPr>
              <p:spPr>
                <a:xfrm>
                  <a:off x="1607536" y="3013269"/>
                  <a:ext cx="1890389" cy="402867"/>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787BFF4-5FB9-4445-BA14-F055BBA3898F}"/>
                    </a:ext>
                  </a:extLst>
                </p:cNvPr>
                <p:cNvSpPr/>
                <p:nvPr/>
              </p:nvSpPr>
              <p:spPr>
                <a:xfrm>
                  <a:off x="4229555" y="3709155"/>
                  <a:ext cx="1436162" cy="276999"/>
                </a:xfrm>
                <a:prstGeom prst="rect">
                  <a:avLst/>
                </a:prstGeom>
                <a:solidFill>
                  <a:schemeClr val="accent4">
                    <a:lumMod val="60000"/>
                    <a:lumOff val="40000"/>
                  </a:schemeClr>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𝒛</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e>
                      </m:d>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US" sz="12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a:t> </a:t>
                  </a:r>
                  <a14:m>
                    <m:oMath xmlns:m="http://schemas.openxmlformats.org/officeDocument/2006/math">
                      <m:d>
                        <m:dPr>
                          <m:begChr m:val="{"/>
                          <m:endChr m:val="}"/>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1,1</m:t>
                          </m:r>
                        </m:e>
                      </m:d>
                    </m:oMath>
                  </a14:m>
                  <a:endParaRPr kumimoji="0" lang="en-US" sz="12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6" name="Rectangle 5">
                  <a:extLst>
                    <a:ext uri="{FF2B5EF4-FFF2-40B4-BE49-F238E27FC236}">
                      <a16:creationId xmlns:a16="http://schemas.microsoft.com/office/drawing/2014/main" id="{4787BFF4-5FB9-4445-BA14-F055BBA3898F}"/>
                    </a:ext>
                  </a:extLst>
                </p:cNvPr>
                <p:cNvSpPr>
                  <a:spLocks noRot="1" noChangeAspect="1" noMove="1" noResize="1" noEditPoints="1" noAdjustHandles="1" noChangeArrowheads="1" noChangeShapeType="1" noTextEdit="1"/>
                </p:cNvSpPr>
                <p:nvPr/>
              </p:nvSpPr>
              <p:spPr>
                <a:xfrm>
                  <a:off x="4229555" y="3709155"/>
                  <a:ext cx="1436162" cy="276999"/>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6719CB9-98E0-4EC5-99A8-0F518263D6F2}"/>
                    </a:ext>
                  </a:extLst>
                </p:cNvPr>
                <p:cNvSpPr/>
                <p:nvPr/>
              </p:nvSpPr>
              <p:spPr>
                <a:xfrm>
                  <a:off x="4230006" y="4007211"/>
                  <a:ext cx="686534" cy="276999"/>
                </a:xfrm>
                <a:prstGeom prst="rect">
                  <a:avLst/>
                </a:prstGeom>
                <a:solidFill>
                  <a:schemeClr val="accent4">
                    <a:lumMod val="60000"/>
                    <a:lumOff val="40000"/>
                  </a:schemeClr>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m:rPr>
                                <m:sty m:val="p"/>
                              </m:rPr>
                              <a:rPr kumimoji="0" lang="el-GR"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Σ</m:t>
                            </m:r>
                          </m:e>
                        </m:d>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oMath>
                    </m:oMathPara>
                  </a14:m>
                  <a:endParaRPr kumimoji="0" lang="en-US" sz="12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7" name="Rectangle 6">
                  <a:extLst>
                    <a:ext uri="{FF2B5EF4-FFF2-40B4-BE49-F238E27FC236}">
                      <a16:creationId xmlns:a16="http://schemas.microsoft.com/office/drawing/2014/main" id="{86719CB9-98E0-4EC5-99A8-0F518263D6F2}"/>
                    </a:ext>
                  </a:extLst>
                </p:cNvPr>
                <p:cNvSpPr>
                  <a:spLocks noRot="1" noChangeAspect="1" noMove="1" noResize="1" noEditPoints="1" noAdjustHandles="1" noChangeArrowheads="1" noChangeShapeType="1" noTextEdit="1"/>
                </p:cNvSpPr>
                <p:nvPr/>
              </p:nvSpPr>
              <p:spPr>
                <a:xfrm>
                  <a:off x="4230006" y="4007211"/>
                  <a:ext cx="686534" cy="276999"/>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502FEAE-8AC1-4E18-BC56-1316F97BE12F}"/>
                    </a:ext>
                  </a:extLst>
                </p:cNvPr>
                <p:cNvSpPr/>
                <p:nvPr/>
              </p:nvSpPr>
              <p:spPr>
                <a:xfrm>
                  <a:off x="4229555" y="4930970"/>
                  <a:ext cx="2171941" cy="400302"/>
                </a:xfrm>
                <a:prstGeom prst="rect">
                  <a:avLst/>
                </a:prstGeom>
                <a:solidFill>
                  <a:schemeClr val="accent4">
                    <a:lumMod val="60000"/>
                    <a:lumOff val="40000"/>
                  </a:schemeClr>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2"/>
                                      <m:mcJc m:val="center"/>
                                    </m:mcPr>
                                  </m:mc>
                                </m:mcs>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11</m:t>
                                      </m:r>
                                    </m:sub>
                                  </m:sSub>
                                </m:e>
                                <m:e>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12</m:t>
                                      </m:r>
                                    </m:sub>
                                  </m:sSub>
                                </m:e>
                              </m:mr>
                              <m:mr>
                                <m:e>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12</m:t>
                                      </m:r>
                                    </m:sub>
                                  </m:sSub>
                                </m:e>
                                <m:e>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22</m:t>
                                      </m:r>
                                    </m:sub>
                                  </m:sSub>
                                </m:e>
                              </m:mr>
                            </m:m>
                          </m:e>
                        </m:d>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2"/>
                                      <m:mcJc m:val="center"/>
                                    </m:mcPr>
                                  </m:mc>
                                </m:mcs>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mr>
                              <m:m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5</m:t>
                                  </m:r>
                                </m:e>
                              </m:mr>
                            </m:m>
                          </m:e>
                        </m:d>
                      </m:oMath>
                    </m:oMathPara>
                  </a14:m>
                  <a:endParaRPr kumimoji="0" lang="en-US" sz="12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8" name="Rectangle 7">
                  <a:extLst>
                    <a:ext uri="{FF2B5EF4-FFF2-40B4-BE49-F238E27FC236}">
                      <a16:creationId xmlns:a16="http://schemas.microsoft.com/office/drawing/2014/main" id="{6502FEAE-8AC1-4E18-BC56-1316F97BE12F}"/>
                    </a:ext>
                  </a:extLst>
                </p:cNvPr>
                <p:cNvSpPr>
                  <a:spLocks noRot="1" noChangeAspect="1" noMove="1" noResize="1" noEditPoints="1" noAdjustHandles="1" noChangeArrowheads="1" noChangeShapeType="1" noTextEdit="1"/>
                </p:cNvSpPr>
                <p:nvPr/>
              </p:nvSpPr>
              <p:spPr>
                <a:xfrm>
                  <a:off x="4229555" y="4930970"/>
                  <a:ext cx="2171941" cy="400302"/>
                </a:xfrm>
                <a:prstGeom prst="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3F80A40-661A-4C48-BBD9-EF752F48C1E5}"/>
                    </a:ext>
                  </a:extLst>
                </p:cNvPr>
                <p:cNvSpPr/>
                <p:nvPr/>
              </p:nvSpPr>
              <p:spPr>
                <a:xfrm>
                  <a:off x="5939408" y="5472098"/>
                  <a:ext cx="2110706" cy="439223"/>
                </a:xfrm>
                <a:prstGeom prst="rect">
                  <a:avLst/>
                </a:prstGeom>
                <a:solidFill>
                  <a:schemeClr val="accent4">
                    <a:lumMod val="60000"/>
                    <a:lumOff val="40000"/>
                  </a:schemeClr>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m:rPr>
                                <m:nor/>
                              </m:rPr>
                              <a:rPr kumimoji="0" lang="en-US"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6.28319</m:t>
                            </m:r>
                          </m:den>
                        </m:f>
                        <m:sSup>
                          <m:sSup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m:rPr>
                                <m:sty m:val="p"/>
                              </m:rPr>
                              <a:rPr kumimoji="0" lang="en-US"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e</m:t>
                            </m:r>
                          </m:e>
                          <m:sup>
                            <m:r>
                              <a:rPr kumimoji="0" lang="en-US"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r>
                              <a:rPr kumimoji="0" lang="en-US"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d>
                              <m:d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d>
                          </m:sup>
                        </m:sSup>
                        <m:r>
                          <a:rPr kumimoji="0" lang="en-US"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nor/>
                          </m:rPr>
                          <a:rPr kumimoji="0" lang="en-US"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0.0585498</m:t>
                        </m:r>
                      </m:oMath>
                    </m:oMathPara>
                  </a14:m>
                  <a:endParaRPr kumimoji="0" lang="en-US" sz="12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9" name="Rectangle 8">
                  <a:extLst>
                    <a:ext uri="{FF2B5EF4-FFF2-40B4-BE49-F238E27FC236}">
                      <a16:creationId xmlns:a16="http://schemas.microsoft.com/office/drawing/2014/main" id="{63F80A40-661A-4C48-BBD9-EF752F48C1E5}"/>
                    </a:ext>
                  </a:extLst>
                </p:cNvPr>
                <p:cNvSpPr>
                  <a:spLocks noRot="1" noChangeAspect="1" noMove="1" noResize="1" noEditPoints="1" noAdjustHandles="1" noChangeArrowheads="1" noChangeShapeType="1" noTextEdit="1"/>
                </p:cNvSpPr>
                <p:nvPr/>
              </p:nvSpPr>
              <p:spPr>
                <a:xfrm>
                  <a:off x="5939408" y="5472098"/>
                  <a:ext cx="2110706" cy="439223"/>
                </a:xfrm>
                <a:prstGeom prst="rect">
                  <a:avLst/>
                </a:prstGeom>
                <a:blipFill>
                  <a:blip r:embed="rId8"/>
                  <a:stretch>
                    <a:fillRect/>
                  </a:stretch>
                </a:blipFill>
                <a:ln>
                  <a:solidFill>
                    <a:schemeClr val="tx1"/>
                  </a:solidFill>
                </a:ln>
              </p:spPr>
              <p:txBody>
                <a:bodyPr/>
                <a:lstStyle/>
                <a:p>
                  <a:r>
                    <a:rPr lang="en-US">
                      <a:noFill/>
                    </a:rPr>
                    <a:t> </a:t>
                  </a:r>
                </a:p>
              </p:txBody>
            </p:sp>
          </mc:Fallback>
        </mc:AlternateContent>
      </p:grpSp>
      <p:sp>
        <p:nvSpPr>
          <p:cNvPr id="12" name="TextBox 11">
            <a:extLst>
              <a:ext uri="{FF2B5EF4-FFF2-40B4-BE49-F238E27FC236}">
                <a16:creationId xmlns:a16="http://schemas.microsoft.com/office/drawing/2014/main" id="{204AAE15-0F13-498C-B52C-4714857E4A99}"/>
              </a:ext>
            </a:extLst>
          </p:cNvPr>
          <p:cNvSpPr txBox="1"/>
          <p:nvPr/>
        </p:nvSpPr>
        <p:spPr>
          <a:xfrm>
            <a:off x="5768842" y="1107257"/>
            <a:ext cx="1994392" cy="276999"/>
          </a:xfrm>
          <a:prstGeom prst="rect">
            <a:avLst/>
          </a:prstGeom>
          <a:solidFill>
            <a:schemeClr val="accent4">
              <a:lumMod val="60000"/>
              <a:lumOff val="40000"/>
            </a:schemeClr>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Click to see worked example.</a:t>
            </a:r>
          </a:p>
        </p:txBody>
      </p:sp>
      <p:sp>
        <p:nvSpPr>
          <p:cNvPr id="13" name="Pentagon 59">
            <a:hlinkClick r:id="" action="ppaction://hlinkshowjump?jump=nextslide"/>
            <a:extLst>
              <a:ext uri="{FF2B5EF4-FFF2-40B4-BE49-F238E27FC236}">
                <a16:creationId xmlns:a16="http://schemas.microsoft.com/office/drawing/2014/main" id="{28A9CA72-E0F1-4DDC-9509-D8BD5C7E5551}"/>
              </a:ext>
            </a:extLst>
          </p:cNvPr>
          <p:cNvSpPr/>
          <p:nvPr/>
        </p:nvSpPr>
        <p:spPr>
          <a:xfrm>
            <a:off x="6911864" y="6035757"/>
            <a:ext cx="959142" cy="184666"/>
          </a:xfrm>
          <a:prstGeom prst="homePlate">
            <a:avLst/>
          </a:prstGeom>
          <a:solidFill>
            <a:srgbClr val="820000"/>
          </a:solidFill>
          <a:effectLst/>
        </p:spPr>
        <p:style>
          <a:lnRef idx="1">
            <a:schemeClr val="accent2"/>
          </a:lnRef>
          <a:fillRef idx="3">
            <a:schemeClr val="accent2"/>
          </a:fillRef>
          <a:effectRef idx="2">
            <a:schemeClr val="accent2"/>
          </a:effectRef>
          <a:fontRef idx="minor">
            <a:schemeClr val="lt1"/>
          </a:fontRef>
        </p:style>
        <p:txBody>
          <a:bodyPr wrap="square" lIns="91440" tIns="0" rIns="91440" bIns="0" rtlCol="0" anchor="ctr">
            <a:spAutoFit/>
            <a:scene3d>
              <a:camera prst="orthographicFront"/>
              <a:lightRig rig="soft" dir="t">
                <a:rot lat="0" lon="0" rev="15600000"/>
              </a:lightRig>
            </a:scene3d>
            <a:sp3d extrusionH="57150" prstMaterial="softEdge">
              <a:bevelT w="254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solidFill>
                  <a:srgbClr val="FFFF00"/>
                </a:solidFill>
                <a:effectLst/>
                <a:uLnTx/>
                <a:uFillTx/>
                <a:latin typeface="Calibri" panose="020F0502020204030204"/>
                <a:ea typeface="+mn-ea"/>
                <a:cs typeface="+mn-cs"/>
              </a:rPr>
              <a:t>Next Slide</a:t>
            </a:r>
          </a:p>
        </p:txBody>
      </p:sp>
      <p:grpSp>
        <p:nvGrpSpPr>
          <p:cNvPr id="14" name="Group 13">
            <a:extLst>
              <a:ext uri="{FF2B5EF4-FFF2-40B4-BE49-F238E27FC236}">
                <a16:creationId xmlns:a16="http://schemas.microsoft.com/office/drawing/2014/main" id="{380188B0-C739-40E0-A799-F92E4BEE19C3}"/>
              </a:ext>
            </a:extLst>
          </p:cNvPr>
          <p:cNvGrpSpPr/>
          <p:nvPr/>
        </p:nvGrpSpPr>
        <p:grpSpPr>
          <a:xfrm>
            <a:off x="6237818" y="5479963"/>
            <a:ext cx="2841163" cy="1272989"/>
            <a:chOff x="1703294" y="1380564"/>
            <a:chExt cx="4141694" cy="1855695"/>
          </a:xfrm>
        </p:grpSpPr>
        <p:pic>
          <p:nvPicPr>
            <p:cNvPr id="15" name="Picture 14">
              <a:extLst>
                <a:ext uri="{FF2B5EF4-FFF2-40B4-BE49-F238E27FC236}">
                  <a16:creationId xmlns:a16="http://schemas.microsoft.com/office/drawing/2014/main" id="{531B6C8D-F6A5-497D-87B6-E1FA2905E20F}"/>
                </a:ext>
              </a:extLst>
            </p:cNvPr>
            <p:cNvPicPr>
              <a:picLocks noChangeAspect="1"/>
            </p:cNvPicPr>
            <p:nvPr/>
          </p:nvPicPr>
          <p:blipFill>
            <a:blip r:embed="rId9"/>
            <a:stretch>
              <a:fillRect/>
            </a:stretch>
          </p:blipFill>
          <p:spPr>
            <a:xfrm>
              <a:off x="1703294" y="1380564"/>
              <a:ext cx="4141694" cy="1855695"/>
            </a:xfrm>
            <a:prstGeom prst="rect">
              <a:avLst/>
            </a:prstGeom>
          </p:spPr>
        </p:pic>
        <p:sp>
          <p:nvSpPr>
            <p:cNvPr id="16" name="Rectangle 15">
              <a:extLst>
                <a:ext uri="{FF2B5EF4-FFF2-40B4-BE49-F238E27FC236}">
                  <a16:creationId xmlns:a16="http://schemas.microsoft.com/office/drawing/2014/main" id="{AAA9D81A-23B3-4574-B613-DCEAAAF68DF1}"/>
                </a:ext>
              </a:extLst>
            </p:cNvPr>
            <p:cNvSpPr/>
            <p:nvPr/>
          </p:nvSpPr>
          <p:spPr>
            <a:xfrm>
              <a:off x="3458583" y="1541930"/>
              <a:ext cx="2232212" cy="1523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rPr>
                <a:t>Ankit Shah, you have been honored with the Eagle Eye Award for spotting errors on the previous slide.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rPr>
                <a:t>Congratulations and thank you for your help in improving this presentation.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00"/>
                  </a:solidFill>
                  <a:effectLst/>
                  <a:uLnTx/>
                  <a:uFillTx/>
                  <a:latin typeface="Calibri" panose="020F0502020204030204"/>
                  <a:ea typeface="+mn-ea"/>
                  <a:cs typeface="+mn-cs"/>
                </a:rPr>
                <a:t>CLICK TO DISMISS</a:t>
              </a:r>
            </a:p>
          </p:txBody>
        </p:sp>
        <p:pic>
          <p:nvPicPr>
            <p:cNvPr id="17" name="Picture 16">
              <a:extLst>
                <a:ext uri="{FF2B5EF4-FFF2-40B4-BE49-F238E27FC236}">
                  <a16:creationId xmlns:a16="http://schemas.microsoft.com/office/drawing/2014/main" id="{D6D1757C-27B6-441C-AE26-F148A52D9A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1898" y="1541931"/>
              <a:ext cx="1245500" cy="1523998"/>
            </a:xfrm>
            <a:prstGeom prst="rect">
              <a:avLst/>
            </a:prstGeom>
          </p:spPr>
        </p:pic>
      </p:grpSp>
    </p:spTree>
    <p:extLst>
      <p:ext uri="{BB962C8B-B14F-4D97-AF65-F5344CB8AC3E}">
        <p14:creationId xmlns:p14="http://schemas.microsoft.com/office/powerpoint/2010/main" val="359583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nextCondLst>
                <p:cond evt="onClick" delay="0">
                  <p:tgtEl>
                    <p:spTgt spid="1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Rectangle 16"/>
              <p:cNvSpPr/>
              <p:nvPr/>
            </p:nvSpPr>
            <p:spPr>
              <a:xfrm>
                <a:off x="313588" y="2345857"/>
                <a:ext cx="8821261" cy="225254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5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sSup>
                            <m:sSupPr>
                              <m:ctrlP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e>
                              </m:d>
                            </m:e>
                            <m:sup>
                              <m:f>
                                <m:fPr>
                                  <m:ctrlP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num>
                                <m:den>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sup>
                          </m:sSup>
                          <m:rad>
                            <m:radPr>
                              <m:degHide m:val="on"/>
                              <m:ctrlPr>
                                <a:rPr kumimoji="0" lang="en-US" sz="5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d>
                                <m:dPr>
                                  <m:begChr m:val="|"/>
                                  <m:endChr m:val="|"/>
                                  <m:ctrlP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m:rPr>
                                      <m:sty m:val="p"/>
                                    </m:rPr>
                                    <a:rPr kumimoji="0" lang="el-GR" sz="5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d>
                            </m:e>
                          </m:rad>
                        </m:den>
                      </m:f>
                      <m:sSup>
                        <m:sSupPr>
                          <m:ctrlP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r>
                            <a:rPr kumimoji="0" lang="en-US" sz="5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d>
                            <m:dPr>
                              <m:ctrlP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5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5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d>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m:rPr>
                                  <m:sty m:val="p"/>
                                </m:rPr>
                                <a:rPr kumimoji="0" lang="el-GR" sz="5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p>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5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5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d>
                            </m:e>
                            <m:sup>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sup>
                      </m:sSup>
                    </m:oMath>
                  </m:oMathPara>
                </a14:m>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 name="Rectangle 16"/>
              <p:cNvSpPr>
                <a:spLocks noRot="1" noChangeAspect="1" noMove="1" noResize="1" noEditPoints="1" noAdjustHandles="1" noChangeArrowheads="1" noChangeShapeType="1" noTextEdit="1"/>
              </p:cNvSpPr>
              <p:nvPr/>
            </p:nvSpPr>
            <p:spPr>
              <a:xfrm>
                <a:off x="313588" y="2345857"/>
                <a:ext cx="8821261" cy="2252540"/>
              </a:xfrm>
              <a:prstGeom prst="rect">
                <a:avLst/>
              </a:prstGeom>
              <a:blipFill rotWithShape="0">
                <a:blip r:embed="rId2"/>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solidFill>
                  <a:prstClr val="black"/>
                </a:solidFill>
              </a:rPr>
              <a:t>Calculation of the PDF of the </a:t>
            </a:r>
            <a:r>
              <a:rPr lang="en-US" dirty="0" err="1">
                <a:solidFill>
                  <a:prstClr val="black"/>
                </a:solidFill>
              </a:rPr>
              <a:t>multinormal</a:t>
            </a:r>
            <a:r>
              <a:rPr lang="en-US" dirty="0">
                <a:solidFill>
                  <a:prstClr val="black"/>
                </a:solidFill>
              </a:rPr>
              <a:t> distribution</a:t>
            </a:r>
            <a:endParaRPr lang="en-US" dirty="0"/>
          </a:p>
        </p:txBody>
      </p:sp>
      <mc:AlternateContent xmlns:mc="http://schemas.openxmlformats.org/markup-compatibility/2006" xmlns:a14="http://schemas.microsoft.com/office/drawing/2010/main">
        <mc:Choice Requires="a14">
          <p:sp>
            <p:nvSpPr>
              <p:cNvPr id="47" name="Rectangle 46"/>
              <p:cNvSpPr/>
              <p:nvPr/>
            </p:nvSpPr>
            <p:spPr>
              <a:xfrm>
                <a:off x="323657" y="835526"/>
                <a:ext cx="3060567" cy="1169551"/>
              </a:xfrm>
              <a:prstGeom prst="rect">
                <a:avLst/>
              </a:prstGeom>
              <a:solidFill>
                <a:schemeClr val="bg2">
                  <a:lumMod val="9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 covariance matrix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𝑑</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for a given numerical dataset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𝑑</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can be found using callable functions available in most numerical software development platforms.</a:t>
                </a:r>
              </a:p>
            </p:txBody>
          </p:sp>
        </mc:Choice>
        <mc:Fallback xmlns="">
          <p:sp>
            <p:nvSpPr>
              <p:cNvPr id="47" name="Rectangle 46"/>
              <p:cNvSpPr>
                <a:spLocks noRot="1" noChangeAspect="1" noMove="1" noResize="1" noEditPoints="1" noAdjustHandles="1" noChangeArrowheads="1" noChangeShapeType="1" noTextEdit="1"/>
              </p:cNvSpPr>
              <p:nvPr/>
            </p:nvSpPr>
            <p:spPr>
              <a:xfrm>
                <a:off x="323657" y="835526"/>
                <a:ext cx="3060567" cy="1169551"/>
              </a:xfrm>
              <a:prstGeom prst="rect">
                <a:avLst/>
              </a:prstGeom>
              <a:blipFill rotWithShape="0">
                <a:blip r:embed="rId3"/>
                <a:stretch>
                  <a:fillRect b="-3030"/>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p:cNvSpPr/>
              <p:nvPr/>
            </p:nvSpPr>
            <p:spPr>
              <a:xfrm>
                <a:off x="189928" y="4598397"/>
                <a:ext cx="4523474" cy="1528175"/>
              </a:xfrm>
              <a:prstGeom prst="rect">
                <a:avLst/>
              </a:prstGeom>
              <a:solidFill>
                <a:schemeClr val="accent2">
                  <a:lumMod val="60000"/>
                  <a:lumOff val="40000"/>
                </a:schemeClr>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 determinant of the covariance matrix can be found using callable functions available in most numerical software development platforms.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For the simple case of a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covariance matrix </a:t>
                </a:r>
                <a14:m>
                  <m:oMath xmlns:m="http://schemas.openxmlformats.org/officeDocument/2006/math">
                    <m:d>
                      <m:dPr>
                        <m:begChr m:val="["/>
                        <m:end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m>
                          <m:mPr>
                            <m:mcs>
                              <m:mc>
                                <m:mcPr>
                                  <m:count m:val="2"/>
                                  <m:mcJc m:val="center"/>
                                </m:mcPr>
                              </m:mc>
                            </m:mcs>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mPr>
                          <m:mr>
                            <m:e>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11</m:t>
                                  </m:r>
                                </m:sub>
                              </m:sSub>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e>
                          </m:mr>
                          <m:m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22</m:t>
                                  </m:r>
                                </m:sub>
                              </m:sSub>
                            </m:e>
                          </m:mr>
                        </m:m>
                      </m:e>
                    </m:d>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the determinant is readily calculated as </a:t>
                </a:r>
                <a14:m>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11</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22</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48" name="Rectangle 47"/>
              <p:cNvSpPr>
                <a:spLocks noRot="1" noChangeAspect="1" noMove="1" noResize="1" noEditPoints="1" noAdjustHandles="1" noChangeArrowheads="1" noChangeShapeType="1" noTextEdit="1"/>
              </p:cNvSpPr>
              <p:nvPr/>
            </p:nvSpPr>
            <p:spPr>
              <a:xfrm>
                <a:off x="189928" y="4598397"/>
                <a:ext cx="4523474" cy="1528175"/>
              </a:xfrm>
              <a:prstGeom prst="rect">
                <a:avLst/>
              </a:prstGeom>
              <a:blipFill rotWithShape="0">
                <a:blip r:embed="rId4"/>
                <a:stretch>
                  <a:fillRect r="-668" b="-2335"/>
                </a:stretch>
              </a:blipFill>
              <a:ln w="38100">
                <a:solidFill>
                  <a:srgbClr val="92D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3817855" y="567499"/>
                <a:ext cx="5109329" cy="1671355"/>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 inverse (</a:t>
                </a:r>
                <a14:m>
                  <m:oMath xmlns:m="http://schemas.openxmlformats.org/officeDocument/2006/math">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𝑑</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of the covariance matrix for a given numerical dataset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𝑑</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can be found using callable functions available in most numerical software development platforms.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For the simple case of a </a:t>
                </a:r>
                <a14:m>
                  <m:oMath xmlns:m="http://schemas.openxmlformats.org/officeDocument/2006/math">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covariance matrix </a:t>
                </a:r>
                <a14:m>
                  <m:oMath xmlns:m="http://schemas.openxmlformats.org/officeDocument/2006/math">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2"/>
                                  <m:mcJc m:val="center"/>
                                </m:mcPr>
                              </m:mc>
                            </m:mcs>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11</m:t>
                                  </m:r>
                                </m:sub>
                              </m:sSub>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12</m:t>
                                  </m:r>
                                </m:sub>
                              </m:sSub>
                            </m:e>
                          </m:mr>
                          <m:m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21</m:t>
                                  </m:r>
                                </m:sub>
                              </m:sSub>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22</m:t>
                                  </m:r>
                                </m:sub>
                              </m:sSub>
                            </m:e>
                          </m:mr>
                        </m:m>
                      </m:e>
                    </m:d>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the inverse is readily calculated as </a:t>
                </a:r>
                <a14:m>
                  <m:oMath xmlns:m="http://schemas.openxmlformats.org/officeDocument/2006/math">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2"/>
                                  <m:mcJc m:val="center"/>
                                </m:mcPr>
                              </m:mc>
                            </m:mcs>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22</m:t>
                                  </m:r>
                                </m:sub>
                              </m:sSub>
                            </m:e>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12</m:t>
                                  </m:r>
                                </m:sub>
                              </m:sSub>
                            </m:e>
                          </m:mr>
                          <m:m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21</m:t>
                                  </m:r>
                                </m:sub>
                              </m:sSub>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11</m:t>
                                  </m:r>
                                </m:sub>
                              </m:sSub>
                            </m:e>
                          </m:mr>
                        </m:m>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11</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22</m:t>
                            </m:r>
                          </m:sub>
                        </m:s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12</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21</m:t>
                            </m:r>
                          </m:sub>
                        </m:sSub>
                      </m:e>
                    </m:d>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49" name="Rectangle 48"/>
              <p:cNvSpPr>
                <a:spLocks noRot="1" noChangeAspect="1" noMove="1" noResize="1" noEditPoints="1" noAdjustHandles="1" noChangeArrowheads="1" noChangeShapeType="1" noTextEdit="1"/>
              </p:cNvSpPr>
              <p:nvPr/>
            </p:nvSpPr>
            <p:spPr>
              <a:xfrm>
                <a:off x="3817855" y="567499"/>
                <a:ext cx="5109329" cy="1671355"/>
              </a:xfrm>
              <a:prstGeom prst="rect">
                <a:avLst/>
              </a:prstGeom>
              <a:blipFill rotWithShape="0">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4801385" y="3573391"/>
                <a:ext cx="4125799" cy="2121478"/>
              </a:xfrm>
              <a:prstGeom prst="rect">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For a given feature vector </a:t>
                </a:r>
                <a14:m>
                  <m:oMath xmlns:m="http://schemas.openxmlformats.org/officeDocument/2006/math">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 scalar quantity </a:t>
                </a:r>
                <a14:m>
                  <m:oMath xmlns:m="http://schemas.openxmlformats.org/officeDocument/2006/math">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𝝁</m:t>
                        </m:r>
                      </m:e>
                    </m:d>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m:rPr>
                            <m:sty m:val="p"/>
                          </m:rPr>
                          <a:rPr kumimoji="0" lang="el-GR"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Σ</m:t>
                        </m:r>
                      </m:e>
                      <m:sup>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𝝁</m:t>
                            </m:r>
                          </m:e>
                        </m:d>
                      </m:e>
                      <m:sup>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can be found using matrix multiplication functions available in most numerical software development platforms.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Alternatively, by defining the </a:t>
                </a:r>
                <a14:m>
                  <m:oMath xmlns:m="http://schemas.openxmlformats.org/officeDocument/2006/math">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dimensional vector </a:t>
                </a:r>
                <a14:m>
                  <m:oMath xmlns:m="http://schemas.openxmlformats.org/officeDocument/2006/math">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𝒛</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𝝁</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and the matrix </a:t>
                </a:r>
                <a14:m>
                  <m:oMath xmlns:m="http://schemas.openxmlformats.org/officeDocument/2006/math">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sty m:val="p"/>
                          </m:rPr>
                          <a:rPr kumimoji="0" lang="el-GR"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Σ</m:t>
                        </m:r>
                      </m:e>
                      <m:sup>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the equivalent scalar quantity </a:t>
                </a:r>
                <a14:m>
                  <m:oMath xmlns:m="http://schemas.openxmlformats.org/officeDocument/2006/math">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𝒛</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𝒛</m:t>
                        </m:r>
                      </m:e>
                      <m:sup>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is easily calculated as </a:t>
                </a:r>
                <a14:m>
                  <m:oMath xmlns:m="http://schemas.openxmlformats.org/officeDocument/2006/math">
                    <m:nary>
                      <m:naryPr>
                        <m: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sup>
                      <m:e>
                        <m:nary>
                          <m:naryPr>
                            <m: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sup>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𝑗𝑘</m:t>
                                </m:r>
                              </m:sub>
                            </m:sSub>
                          </m:e>
                        </m:nary>
                      </m:e>
                    </m:nary>
                  </m:oMath>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2" name="Rectangle 51"/>
              <p:cNvSpPr>
                <a:spLocks noRot="1" noChangeAspect="1" noMove="1" noResize="1" noEditPoints="1" noAdjustHandles="1" noChangeArrowheads="1" noChangeShapeType="1" noTextEdit="1"/>
              </p:cNvSpPr>
              <p:nvPr/>
            </p:nvSpPr>
            <p:spPr>
              <a:xfrm>
                <a:off x="4801385" y="3573391"/>
                <a:ext cx="4125799" cy="2121478"/>
              </a:xfrm>
              <a:prstGeom prst="rect">
                <a:avLst/>
              </a:prstGeom>
              <a:blipFill rotWithShape="0">
                <a:blip r:embed="rId6"/>
                <a:stretch>
                  <a:fillRect l="-5132" b="-20056"/>
                </a:stretch>
              </a:blipFill>
              <a:ln w="38100">
                <a:solidFill>
                  <a:srgbClr val="00B0F0"/>
                </a:solidFill>
              </a:ln>
            </p:spPr>
            <p:txBody>
              <a:bodyPr/>
              <a:lstStyle/>
              <a:p>
                <a:r>
                  <a:rPr lang="en-US">
                    <a:noFill/>
                  </a:rPr>
                  <a:t> </a:t>
                </a:r>
              </a:p>
            </p:txBody>
          </p:sp>
        </mc:Fallback>
      </mc:AlternateContent>
      <p:pic>
        <p:nvPicPr>
          <p:cNvPr id="55" name="Picture 54"/>
          <p:cNvPicPr>
            <a:picLocks noChangeAspect="1"/>
          </p:cNvPicPr>
          <p:nvPr/>
        </p:nvPicPr>
        <p:blipFill>
          <a:blip r:embed="rId7"/>
          <a:stretch>
            <a:fillRect/>
          </a:stretch>
        </p:blipFill>
        <p:spPr>
          <a:xfrm>
            <a:off x="2794163" y="3721570"/>
            <a:ext cx="762066" cy="810838"/>
          </a:xfrm>
          <a:prstGeom prst="rect">
            <a:avLst/>
          </a:prstGeom>
        </p:spPr>
      </p:pic>
      <p:pic>
        <p:nvPicPr>
          <p:cNvPr id="56" name="Picture 55"/>
          <p:cNvPicPr>
            <a:picLocks noChangeAspect="1"/>
          </p:cNvPicPr>
          <p:nvPr/>
        </p:nvPicPr>
        <p:blipFill>
          <a:blip r:embed="rId8"/>
          <a:stretch>
            <a:fillRect/>
          </a:stretch>
        </p:blipFill>
        <p:spPr>
          <a:xfrm>
            <a:off x="2952672" y="3816066"/>
            <a:ext cx="445047" cy="621846"/>
          </a:xfrm>
          <a:prstGeom prst="rect">
            <a:avLst/>
          </a:prstGeom>
        </p:spPr>
      </p:pic>
      <p:pic>
        <p:nvPicPr>
          <p:cNvPr id="57" name="Picture 56"/>
          <p:cNvPicPr>
            <a:picLocks noChangeAspect="1"/>
          </p:cNvPicPr>
          <p:nvPr/>
        </p:nvPicPr>
        <p:blipFill>
          <a:blip r:embed="rId9"/>
          <a:stretch>
            <a:fillRect/>
          </a:stretch>
        </p:blipFill>
        <p:spPr>
          <a:xfrm>
            <a:off x="4790441" y="2491040"/>
            <a:ext cx="4157832" cy="957155"/>
          </a:xfrm>
          <a:prstGeom prst="rect">
            <a:avLst/>
          </a:prstGeom>
        </p:spPr>
      </p:pic>
      <p:pic>
        <p:nvPicPr>
          <p:cNvPr id="58" name="Picture 57"/>
          <p:cNvPicPr>
            <a:picLocks noChangeAspect="1"/>
          </p:cNvPicPr>
          <p:nvPr/>
        </p:nvPicPr>
        <p:blipFill>
          <a:blip r:embed="rId10"/>
          <a:stretch>
            <a:fillRect/>
          </a:stretch>
        </p:blipFill>
        <p:spPr>
          <a:xfrm>
            <a:off x="6231520" y="2646501"/>
            <a:ext cx="993734" cy="646232"/>
          </a:xfrm>
          <a:prstGeom prst="rect">
            <a:avLst/>
          </a:prstGeom>
        </p:spPr>
      </p:pic>
      <p:sp>
        <p:nvSpPr>
          <p:cNvPr id="59" name="Rectangle 58"/>
          <p:cNvSpPr/>
          <p:nvPr/>
        </p:nvSpPr>
        <p:spPr>
          <a:xfrm>
            <a:off x="1438591" y="780156"/>
            <a:ext cx="6266814" cy="1200329"/>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Click on any box inside this formula to get a description. Click on the same box again to dismiss.</a:t>
            </a:r>
          </a:p>
        </p:txBody>
      </p:sp>
      <p:sp>
        <p:nvSpPr>
          <p:cNvPr id="60" name="Pentagon 59">
            <a:hlinkClick r:id="" action="ppaction://hlinkshowjump?jump=nextslide"/>
          </p:cNvPr>
          <p:cNvSpPr/>
          <p:nvPr/>
        </p:nvSpPr>
        <p:spPr>
          <a:xfrm>
            <a:off x="7090972" y="5778870"/>
            <a:ext cx="1787063" cy="430887"/>
          </a:xfrm>
          <a:prstGeom prst="homePlate">
            <a:avLst/>
          </a:prstGeom>
          <a:solidFill>
            <a:srgbClr val="820000"/>
          </a:solidFill>
          <a:effectLst/>
        </p:spPr>
        <p:style>
          <a:lnRef idx="1">
            <a:schemeClr val="accent2"/>
          </a:lnRef>
          <a:fillRef idx="3">
            <a:schemeClr val="accent2"/>
          </a:fillRef>
          <a:effectRef idx="2">
            <a:schemeClr val="accent2"/>
          </a:effectRef>
          <a:fontRef idx="minor">
            <a:schemeClr val="lt1"/>
          </a:fontRef>
        </p:style>
        <p:txBody>
          <a:bodyPr wrap="none" lIns="91440" tIns="0" rIns="91440" bIns="0" rtlCol="0" anchor="ctr">
            <a:spAutoFit/>
            <a:scene3d>
              <a:camera prst="orthographicFront"/>
              <a:lightRig rig="soft" dir="t">
                <a:rot lat="0" lon="0" rev="15600000"/>
              </a:lightRig>
            </a:scene3d>
            <a:sp3d extrusionH="57150" prstMaterial="softEdge">
              <a:bevelT w="254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solidFill>
                  <a:srgbClr val="FFFF00"/>
                </a:solidFill>
                <a:effectLst/>
                <a:uLnTx/>
                <a:uFillTx/>
                <a:latin typeface="Calibri" panose="020F0502020204030204"/>
                <a:ea typeface="+mn-ea"/>
                <a:cs typeface="+mn-cs"/>
              </a:rPr>
              <a:t>Next Slide</a:t>
            </a:r>
          </a:p>
        </p:txBody>
      </p:sp>
    </p:spTree>
    <p:extLst>
      <p:ext uri="{BB962C8B-B14F-4D97-AF65-F5344CB8AC3E}">
        <p14:creationId xmlns:p14="http://schemas.microsoft.com/office/powerpoint/2010/main" val="8931980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0"/>
                                        <p:tgtEl>
                                          <p:spTgt spid="59"/>
                                        </p:tgtEl>
                                      </p:cBhvr>
                                    </p:animEffect>
                                  </p:childTnLst>
                                  <p:subTnLst>
                                    <p:set>
                                      <p:cBhvr override="childStyle">
                                        <p:cTn dur="1" fill="hold" display="0" masterRel="sameClick" afterEffect="1">
                                          <p:stCondLst>
                                            <p:cond evt="end" delay="0">
                                              <p:tn val="13"/>
                                            </p:cond>
                                          </p:stCondLst>
                                        </p:cTn>
                                        <p:tgtEl>
                                          <p:spTgt spid="5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55"/>
                    </p:tgtEl>
                  </p:cond>
                </p:stCondLst>
                <p:endSync evt="end" delay="0">
                  <p:rtn val="all"/>
                </p:endSync>
                <p:childTnLst>
                  <p:par>
                    <p:cTn id="17" fill="hold">
                      <p:stCondLst>
                        <p:cond delay="0"/>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subTnLst>
                                    <p:set>
                                      <p:cBhvr override="childStyle">
                                        <p:cTn dur="1" fill="hold" display="0" masterRel="nextClick" afterEffect="1"/>
                                        <p:tgtEl>
                                          <p:spTgt spid="48"/>
                                        </p:tgtEl>
                                        <p:attrNameLst>
                                          <p:attrName>style.visibility</p:attrName>
                                        </p:attrNameLst>
                                      </p:cBhvr>
                                      <p:to>
                                        <p:strVal val="hidden"/>
                                      </p:to>
                                    </p:set>
                                  </p:subTnLst>
                                </p:cTn>
                              </p:par>
                            </p:childTnLst>
                          </p:cTn>
                        </p:par>
                      </p:childTnLst>
                    </p:cTn>
                  </p:par>
                </p:childTnLst>
              </p:cTn>
              <p:nextCondLst>
                <p:cond evt="onClick" delay="0">
                  <p:tgtEl>
                    <p:spTgt spid="55"/>
                  </p:tgtEl>
                </p:cond>
              </p:nextCondLst>
            </p:seq>
            <p:seq concurrent="1" nextAc="seek">
              <p:cTn id="21" restart="whenNotActive" fill="hold" evtFilter="cancelBubble" nodeType="interactiveSeq">
                <p:stCondLst>
                  <p:cond evt="onClick" delay="0">
                    <p:tgtEl>
                      <p:spTgt spid="56"/>
                    </p:tgtEl>
                  </p:cond>
                </p:stCondLst>
                <p:endSync evt="end" delay="0">
                  <p:rtn val="all"/>
                </p:endSync>
                <p:childTnLst>
                  <p:par>
                    <p:cTn id="22" fill="hold">
                      <p:stCondLst>
                        <p:cond delay="0"/>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7"/>
                                        </p:tgtEl>
                                        <p:attrNameLst>
                                          <p:attrName>style.visibility</p:attrName>
                                        </p:attrNameLst>
                                      </p:cBhvr>
                                      <p:to>
                                        <p:strVal val="visible"/>
                                      </p:to>
                                    </p:se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childTnLst>
              </p:cTn>
              <p:nextCondLst>
                <p:cond evt="onClick" delay="0">
                  <p:tgtEl>
                    <p:spTgt spid="56"/>
                  </p:tgtEl>
                </p:cond>
              </p:nextCondLst>
            </p:seq>
            <p:seq concurrent="1" nextAc="seek">
              <p:cTn id="26" restart="whenNotActive" fill="hold" evtFilter="cancelBubble" nodeType="interactiveSeq">
                <p:stCondLst>
                  <p:cond evt="onClick" delay="0">
                    <p:tgtEl>
                      <p:spTgt spid="57"/>
                    </p:tgtEl>
                  </p:cond>
                </p:stCondLst>
                <p:endSync evt="end" delay="0">
                  <p:rtn val="all"/>
                </p:endSync>
                <p:childTnLst>
                  <p:par>
                    <p:cTn id="27" fill="hold">
                      <p:stCondLst>
                        <p:cond delay="0"/>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subTnLst>
                                    <p:set>
                                      <p:cBhvr override="childStyle">
                                        <p:cTn dur="1" fill="hold" display="0" masterRel="nextClick" afterEffect="1"/>
                                        <p:tgtEl>
                                          <p:spTgt spid="52"/>
                                        </p:tgtEl>
                                        <p:attrNameLst>
                                          <p:attrName>style.visibility</p:attrName>
                                        </p:attrNameLst>
                                      </p:cBhvr>
                                      <p:to>
                                        <p:strVal val="hidden"/>
                                      </p:to>
                                    </p:set>
                                  </p:subTnLst>
                                </p:cTn>
                              </p:par>
                            </p:childTnLst>
                          </p:cTn>
                        </p:par>
                      </p:childTnLst>
                    </p:cTn>
                  </p:par>
                </p:childTnLst>
              </p:cTn>
              <p:nextCondLst>
                <p:cond evt="onClick" delay="0">
                  <p:tgtEl>
                    <p:spTgt spid="57"/>
                  </p:tgtEl>
                </p:cond>
              </p:nextCondLst>
            </p:seq>
            <p:seq concurrent="1" nextAc="seek">
              <p:cTn id="31" restart="whenNotActive" fill="hold" evtFilter="cancelBubble" nodeType="interactiveSeq">
                <p:stCondLst>
                  <p:cond evt="onClick" delay="0">
                    <p:tgtEl>
                      <p:spTgt spid="58"/>
                    </p:tgtEl>
                  </p:cond>
                </p:stCondLst>
                <p:endSync evt="end" delay="0">
                  <p:rtn val="all"/>
                </p:endSync>
                <p:childTnLst>
                  <p:par>
                    <p:cTn id="32" fill="hold">
                      <p:stCondLst>
                        <p:cond delay="0"/>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9"/>
                                        </p:tgtEl>
                                        <p:attrNameLst>
                                          <p:attrName>style.visibility</p:attrName>
                                        </p:attrNameLst>
                                      </p:cBhvr>
                                      <p:to>
                                        <p:strVal val="visible"/>
                                      </p:to>
                                    </p:set>
                                  </p:childTnLst>
                                  <p:subTnLst>
                                    <p:set>
                                      <p:cBhvr override="childStyle">
                                        <p:cTn dur="1" fill="hold" display="0" masterRel="nextClick" afterEffect="1"/>
                                        <p:tgtEl>
                                          <p:spTgt spid="49"/>
                                        </p:tgtEl>
                                        <p:attrNameLst>
                                          <p:attrName>style.visibility</p:attrName>
                                        </p:attrNameLst>
                                      </p:cBhvr>
                                      <p:to>
                                        <p:strVal val="hidden"/>
                                      </p:to>
                                    </p:set>
                                  </p:subTnLst>
                                </p:cTn>
                              </p:par>
                            </p:childTnLst>
                          </p:cTn>
                        </p:par>
                      </p:childTnLst>
                    </p:cTn>
                  </p:par>
                </p:childTnLst>
              </p:cTn>
              <p:nextCondLst>
                <p:cond evt="onClick" delay="0">
                  <p:tgtEl>
                    <p:spTgt spid="58"/>
                  </p:tgtEl>
                </p:cond>
              </p:nextCondLst>
            </p:seq>
          </p:childTnLst>
        </p:cTn>
      </p:par>
    </p:tnLst>
    <p:bldLst>
      <p:bldP spid="47" grpId="0" animBg="1"/>
      <p:bldP spid="48" grpId="0" animBg="1"/>
      <p:bldP spid="49" grpId="0" animBg="1"/>
      <p:bldP spid="52" grpId="0" animBg="1"/>
      <p:bldP spid="5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2 </a:t>
            </a:r>
            <a:r>
              <a:rPr lang="en-US" dirty="0">
                <a:highlight>
                  <a:srgbClr val="FFFF00"/>
                </a:highlight>
              </a:rPr>
              <a:t>(unofficial)</a:t>
            </a:r>
          </a:p>
        </p:txBody>
      </p:sp>
      <p:sp>
        <p:nvSpPr>
          <p:cNvPr id="6" name="Rectangle 5"/>
          <p:cNvSpPr/>
          <p:nvPr/>
        </p:nvSpPr>
        <p:spPr>
          <a:xfrm>
            <a:off x="364640" y="523158"/>
            <a:ext cx="7959013" cy="5047536"/>
          </a:xfrm>
          <a:prstGeom prst="rect">
            <a:avLst/>
          </a:prstGeom>
        </p:spPr>
        <p:txBody>
          <a:bodyPr wrap="square">
            <a:spAutoFit/>
          </a:bodyPr>
          <a:lstStyle/>
          <a:p>
            <a:pPr marL="342900" indent="-342900">
              <a:buFont typeface="+mj-lt"/>
              <a:buAutoNum type="arabicPeriod"/>
            </a:pPr>
            <a:r>
              <a:rPr lang="en-US" sz="1400" dirty="0"/>
              <a:t>The dataset that you need is in one of the sheets of the Excel file attached. The other sheets contain shaded cells meant to be filled in by you. Examine the sheets carefully and understand what must be computed or described. Except for cutting and pasting your results in the specific cells provided, do not alter the spreadsheet in any other way. This is the only recognized means of submitting this assignment.</a:t>
            </a:r>
          </a:p>
          <a:p>
            <a:pPr marL="342900" indent="-342900">
              <a:buFont typeface="+mj-lt"/>
              <a:buAutoNum type="arabicPeriod"/>
            </a:pPr>
            <a:r>
              <a:rPr lang="en-US" sz="1400" dirty="0"/>
              <a:t>Construct separate 2D histograms for male and female heights. You decide on the number of bins to use, making sure there is sufficient resolution and bin-filling. Represent height in rows, and handspan in columns -- both in ascending order of magnitude of the feature. Do not use a built-in histogram program. </a:t>
            </a:r>
          </a:p>
          <a:p>
            <a:pPr marL="342900" indent="-342900">
              <a:buFont typeface="+mj-lt"/>
              <a:buAutoNum type="arabicPeriod"/>
            </a:pPr>
            <a:r>
              <a:rPr lang="en-US" sz="1400" dirty="0"/>
              <a:t>Find the parameters of two 2D Gaussian models for the 2 PDFs to describe the data. Let the first dimension represent height, and the second dimension represent handspan. You may use built-in functions to compute these parameters, but do not use a built-in function to compute the pdf. </a:t>
            </a:r>
          </a:p>
          <a:p>
            <a:pPr marL="342900" indent="-342900">
              <a:buFont typeface="+mj-lt"/>
              <a:buAutoNum type="arabicPeriod"/>
            </a:pPr>
            <a:r>
              <a:rPr lang="en-US" sz="1400" dirty="0"/>
              <a:t>Based on the histograms and Gaussian models, compute the likely gender (with probability) of individuals with measurements as given below (Height in inches, handspan in centimeters). What are your observations?</a:t>
            </a:r>
          </a:p>
          <a:p>
            <a:pPr marL="342900" indent="-342900">
              <a:buFont typeface="+mj-lt"/>
              <a:buAutoNum type="arabicPeriod"/>
            </a:pPr>
            <a:r>
              <a:rPr lang="en-US" sz="1400" dirty="0"/>
              <a:t>Height  Handspan</a:t>
            </a:r>
            <a:br>
              <a:rPr lang="en-US" sz="1400" dirty="0"/>
            </a:br>
            <a:r>
              <a:rPr lang="en-US" sz="1400" dirty="0"/>
              <a:t>69       17.5</a:t>
            </a:r>
            <a:br>
              <a:rPr lang="en-US" sz="1400" dirty="0"/>
            </a:br>
            <a:r>
              <a:rPr lang="en-US" sz="1400" dirty="0"/>
              <a:t>66       22</a:t>
            </a:r>
            <a:br>
              <a:rPr lang="en-US" sz="1400" dirty="0"/>
            </a:br>
            <a:r>
              <a:rPr lang="en-US" sz="1400" dirty="0"/>
              <a:t>70       21.5</a:t>
            </a:r>
            <a:br>
              <a:rPr lang="en-US" sz="1400" dirty="0"/>
            </a:br>
            <a:r>
              <a:rPr lang="en-US" sz="1400" dirty="0"/>
              <a:t>69       23.5</a:t>
            </a:r>
          </a:p>
          <a:p>
            <a:pPr marL="342900" indent="-342900">
              <a:buFont typeface="+mj-lt"/>
              <a:buAutoNum type="arabicPeriod"/>
            </a:pPr>
            <a:r>
              <a:rPr lang="en-US" sz="1400" b="1" u="sng" dirty="0"/>
              <a:t>Extra credit: </a:t>
            </a:r>
            <a:r>
              <a:rPr lang="en-US" sz="1400" dirty="0"/>
              <a:t>Reconstruct a histogram using female model parameters that can be compared to the female histogram constructed in Part 2. Similarly, reconstruct a histogram using male model parameters.</a:t>
            </a:r>
          </a:p>
        </p:txBody>
      </p:sp>
    </p:spTree>
    <p:extLst>
      <p:ext uri="{BB962C8B-B14F-4D97-AF65-F5344CB8AC3E}">
        <p14:creationId xmlns:p14="http://schemas.microsoft.com/office/powerpoint/2010/main" val="3031136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51528" y="2654185"/>
            <a:ext cx="2563908" cy="54684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p:cNvSpPr/>
          <p:nvPr/>
        </p:nvSpPr>
        <p:spPr>
          <a:xfrm>
            <a:off x="3756211" y="2028517"/>
            <a:ext cx="2438400" cy="54684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1" name="TextBox 30"/>
              <p:cNvSpPr txBox="1"/>
              <p:nvPr/>
            </p:nvSpPr>
            <p:spPr>
              <a:xfrm>
                <a:off x="88333" y="562093"/>
                <a:ext cx="8780459" cy="5260286"/>
              </a:xfrm>
              <a:prstGeom prst="rect">
                <a:avLst/>
              </a:prstGeom>
              <a:noFill/>
              <a:ln>
                <a:noFill/>
              </a:ln>
            </p:spPr>
            <p:txBody>
              <a:bodyPr wrap="square" rtlCol="0">
                <a:spAutoFit/>
              </a:bodyPr>
              <a:lstStyle/>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q"/>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Separate the data into male and female subsets</a:t>
                </a:r>
              </a:p>
              <a:p>
                <a:pPr marL="285750" marR="0" lvl="1"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q"/>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Find the mean vector and the covariance matrix separately for males and females. You may use a built-in function to compute these parameters.</a:t>
                </a:r>
              </a:p>
              <a:p>
                <a:pPr marL="285750" marR="0" lvl="1"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q"/>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For each requested query (height-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handspan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vector </a:t>
                </a:r>
                <a14:m>
                  <m:oMath xmlns:m="http://schemas.openxmlformats.org/officeDocument/2006/math">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e>
                    </m:d>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compute the posterior probabilities</a:t>
                </a:r>
              </a:p>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ct val="100000"/>
                  </a:lnSpc>
                  <a:spcBef>
                    <a:spcPts val="0"/>
                  </a:spcBef>
                  <a:spcAft>
                    <a:spcPts val="120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ub>
                          </m:sSub>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ub>
                                          </m:sSub>
                                        </m:e>
                                      </m:d>
                                    </m:e>
                                    <m:sup>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sup>
                                  </m:sSup>
                                </m:den>
                              </m:f>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𝑭</m:t>
                                          </m:r>
                                        </m:sub>
                                      </m:sSub>
                                    </m:e>
                                  </m:d>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ub>
                                      </m:sSub>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𝑭</m:t>
                                              </m:r>
                                            </m:sub>
                                          </m:sSub>
                                        </m:e>
                                      </m:d>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sup>
                              </m:sSup>
                            </m:e>
                          </m:d>
                        </m:num>
                        <m:den>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e>
                                          </m:d>
                                        </m:e>
                                        <m:sup>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sup>
                                      </m:sSup>
                                    </m:den>
                                  </m:f>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𝑴</m:t>
                                              </m:r>
                                            </m:sub>
                                          </m:sSub>
                                        </m:e>
                                      </m:d>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𝑴</m:t>
                                                  </m:r>
                                                </m:sub>
                                              </m:sSub>
                                            </m:e>
                                          </m:d>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sup>
                                  </m:sSup>
                                </m:e>
                              </m:d>
                            </m:e>
                          </m:d>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ub>
                              </m:sSub>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ub>
                                              </m:sSub>
                                            </m:e>
                                          </m:d>
                                        </m:e>
                                        <m:sup>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sup>
                                      </m:sSup>
                                    </m:den>
                                  </m:f>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𝑭</m:t>
                                              </m:r>
                                            </m:sub>
                                          </m:sSub>
                                        </m:e>
                                      </m:d>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ub>
                                          </m:sSub>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𝑭</m:t>
                                                  </m:r>
                                                </m:sub>
                                              </m:sSub>
                                            </m:e>
                                          </m:d>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sup>
                                  </m:sSup>
                                </m:e>
                              </m:d>
                            </m:e>
                          </m:d>
                        </m:den>
                      </m:f>
                    </m:oMath>
                  </m:oMathPara>
                </a14:m>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d>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e>
                                      </m:d>
                                    </m:e>
                                    <m:sup>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sup>
                                  </m:sSup>
                                </m:den>
                              </m:f>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𝑴</m:t>
                                          </m:r>
                                        </m:sub>
                                      </m:sSub>
                                    </m:e>
                                  </m:d>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𝑴</m:t>
                                              </m:r>
                                            </m:sub>
                                          </m:sSub>
                                        </m:e>
                                      </m:d>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sup>
                              </m:sSup>
                            </m:e>
                          </m:d>
                        </m:num>
                        <m:den>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e>
                                          </m:d>
                                        </m:e>
                                        <m:sup>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sup>
                                      </m:sSup>
                                    </m:den>
                                  </m:f>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𝑴</m:t>
                                              </m:r>
                                            </m:sub>
                                          </m:sSub>
                                        </m:e>
                                      </m:d>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𝑴</m:t>
                                                  </m:r>
                                                </m:sub>
                                              </m:sSub>
                                            </m:e>
                                          </m:d>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sup>
                                  </m:sSup>
                                </m:e>
                              </m:d>
                            </m:e>
                          </m:d>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ub>
                              </m:sSub>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ub>
                                              </m:sSub>
                                            </m:e>
                                          </m:d>
                                        </m:e>
                                        <m:sup>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sup>
                                      </m:sSup>
                                    </m:den>
                                  </m:f>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𝑭</m:t>
                                              </m:r>
                                            </m:sub>
                                          </m:sSub>
                                        </m:e>
                                      </m:d>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ub>
                                          </m:sSub>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𝑭</m:t>
                                                  </m:r>
                                                </m:sub>
                                              </m:sSub>
                                            </m:e>
                                          </m:d>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sup>
                                  </m:sSup>
                                </m:e>
                              </m:d>
                            </m:e>
                          </m:d>
                        </m:den>
                      </m:f>
                    </m:oMath>
                  </m:oMathPara>
                </a14:m>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1"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q"/>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See “Calculation of the PDF of the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binormal</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distribution” for hints on computing the shaded quantities.</a:t>
                </a:r>
              </a:p>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Perform classification by comparing </a:t>
                </a:r>
                <a14:m>
                  <m:oMath xmlns:m="http://schemas.openxmlformats.org/officeDocument/2006/math">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d>
                      <m:d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d>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d>
                      <m:d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d>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31" name="TextBox 30"/>
              <p:cNvSpPr txBox="1">
                <a:spLocks noRot="1" noChangeAspect="1" noMove="1" noResize="1" noEditPoints="1" noAdjustHandles="1" noChangeArrowheads="1" noChangeShapeType="1" noTextEdit="1"/>
              </p:cNvSpPr>
              <p:nvPr/>
            </p:nvSpPr>
            <p:spPr>
              <a:xfrm>
                <a:off x="88333" y="562093"/>
                <a:ext cx="8780459" cy="5260286"/>
              </a:xfrm>
              <a:prstGeom prst="rect">
                <a:avLst/>
              </a:prstGeom>
              <a:blipFill>
                <a:blip r:embed="rId2"/>
                <a:stretch>
                  <a:fillRect l="-278" t="-348" b="-579"/>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i="1"/>
              <a:t>Step-by-step: How can I build a 2D Bayesian Classifier?</a:t>
            </a:r>
            <a:endParaRPr lang="en-US"/>
          </a:p>
        </p:txBody>
      </p:sp>
    </p:spTree>
    <p:extLst>
      <p:ext uri="{BB962C8B-B14F-4D97-AF65-F5344CB8AC3E}">
        <p14:creationId xmlns:p14="http://schemas.microsoft.com/office/powerpoint/2010/main" val="873198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1123-E9A8-4887-A3B1-3A14AD6DDF7D}"/>
              </a:ext>
            </a:extLst>
          </p:cNvPr>
          <p:cNvSpPr>
            <a:spLocks noGrp="1"/>
          </p:cNvSpPr>
          <p:nvPr>
            <p:ph type="title"/>
          </p:nvPr>
        </p:nvSpPr>
        <p:spPr/>
        <p:txBody>
          <a:bodyPr/>
          <a:lstStyle/>
          <a:p>
            <a:r>
              <a:rPr lang="en-US" dirty="0" smtClean="0"/>
              <a:t>Topic </a:t>
            </a:r>
            <a:r>
              <a:rPr lang="en-US" dirty="0"/>
              <a:t>2 Summary</a:t>
            </a:r>
          </a:p>
        </p:txBody>
      </p:sp>
      <p:sp>
        <p:nvSpPr>
          <p:cNvPr id="3" name="Rectangle 2">
            <a:extLst>
              <a:ext uri="{FF2B5EF4-FFF2-40B4-BE49-F238E27FC236}">
                <a16:creationId xmlns:a16="http://schemas.microsoft.com/office/drawing/2014/main" id="{CA79FDE7-01A4-4803-AD3F-BA9421DFE910}"/>
              </a:ext>
            </a:extLst>
          </p:cNvPr>
          <p:cNvSpPr/>
          <p:nvPr/>
        </p:nvSpPr>
        <p:spPr>
          <a:xfrm>
            <a:off x="1326330" y="978664"/>
            <a:ext cx="6491335"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Here is what you learned in </a:t>
            </a: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Topic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Histograms, normally used to graphically represent univariate data (i.e. 1D data like height) can also be constructed to represent multivariate data (e.g. 2D data like height &amp;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handspan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Just as the mean and the standard deviation characterize univariate Gaussian data, the mean vector and the covariance matrix characterize multivariate Gaussian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PDF of the multivariate Gaussian distribution is more complex than the univariate version, but can still be understood and computed using matrix/vector operations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formula for the PDF of the multivariate Gaussian distribution is often used in machine learning</a:t>
            </a:r>
          </a:p>
        </p:txBody>
      </p:sp>
    </p:spTree>
    <p:extLst>
      <p:ext uri="{BB962C8B-B14F-4D97-AF65-F5344CB8AC3E}">
        <p14:creationId xmlns:p14="http://schemas.microsoft.com/office/powerpoint/2010/main" val="387373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TextBox 30"/>
              <p:cNvSpPr txBox="1"/>
              <p:nvPr/>
            </p:nvSpPr>
            <p:spPr>
              <a:xfrm>
                <a:off x="181768" y="649066"/>
                <a:ext cx="8780459" cy="5291962"/>
              </a:xfrm>
              <a:prstGeom prst="rect">
                <a:avLst/>
              </a:prstGeom>
              <a:noFill/>
              <a:ln>
                <a:noFill/>
              </a:ln>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q"/>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the number of histogram bins using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Sturges’s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Rule 𝐵=</a:t>
                </a:r>
                <a14:m>
                  <m:oMath xmlns:m="http://schemas.openxmlformats.org/officeDocument/2006/math">
                    <m:d>
                      <m:dPr>
                        <m:begChr m:val="⌈"/>
                        <m:endChr m:val="⌉"/>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d>
                          <m:d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func>
                              <m:func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log</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fName>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func>
                          </m:e>
                        </m:d>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d>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or other considerations. E.g. B=15. Here, </a:t>
                </a:r>
                <a14:m>
                  <m:oMath xmlns:m="http://schemas.openxmlformats.org/officeDocument/2006/math">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refers to the number of samples in Class F or Class M, assumed to be equal. For simplicity, you may use the same number of bins for both the features.</a:t>
                </a:r>
              </a:p>
              <a:p>
                <a:pPr marL="285750" lvl="1" indent="-285750" defTabSz="914400">
                  <a:spcAft>
                    <a:spcPts val="1200"/>
                  </a:spcAft>
                  <a:buFont typeface="Wingdings" panose="05000000000000000000" pitchFamily="2" charset="2"/>
                  <a:buChar char="q"/>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Assume that the data is given as </a:t>
                </a:r>
                <a14:m>
                  <m:oMath xmlns:m="http://schemas.openxmlformats.org/officeDocument/2006/math">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𝑋</m:t>
                    </m:r>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d>
                          <m:dPr>
                            <m:begChr m:val="{"/>
                            <m:endChr m:val="}"/>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h</m:t>
                                </m:r>
                              </m:e>
                              <m:sub>
                                <m:r>
                                  <a:rPr lang="en-US" sz="1600" b="0" i="0" smtClean="0">
                                    <a:solidFill>
                                      <a:prstClr val="black"/>
                                    </a:solidFill>
                                    <a:latin typeface="Cambria Math" panose="02040503050406030204" pitchFamily="18" charset="0"/>
                                  </a:rPr>
                                  <m:t>0</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𝑠</m:t>
                                </m:r>
                              </m:e>
                              <m:sub>
                                <m:r>
                                  <a:rPr lang="en-US" sz="1600" b="0" i="0" smtClean="0">
                                    <a:solidFill>
                                      <a:prstClr val="black"/>
                                    </a:solidFill>
                                    <a:latin typeface="Cambria Math" panose="02040503050406030204" pitchFamily="18" charset="0"/>
                                  </a:rPr>
                                  <m:t>0</m:t>
                                </m:r>
                              </m:sub>
                            </m:sSub>
                          </m:e>
                        </m:d>
                        <m:r>
                          <a:rPr lang="en-US" sz="1600">
                            <a:solidFill>
                              <a:prstClr val="black"/>
                            </a:solidFill>
                            <a:latin typeface="Cambria Math" panose="02040503050406030204" pitchFamily="18" charset="0"/>
                          </a:rPr>
                          <m:t>,</m:t>
                        </m:r>
                        <m:d>
                          <m:dPr>
                            <m:begChr m:val="{"/>
                            <m:endChr m:val="}"/>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1</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𝑠</m:t>
                                </m:r>
                              </m:e>
                              <m:sub>
                                <m:r>
                                  <a:rPr lang="en-US" sz="1600">
                                    <a:solidFill>
                                      <a:prstClr val="black"/>
                                    </a:solidFill>
                                    <a:latin typeface="Cambria Math" panose="02040503050406030204" pitchFamily="18" charset="0"/>
                                  </a:rPr>
                                  <m:t>1</m:t>
                                </m:r>
                              </m:sub>
                            </m:sSub>
                          </m:e>
                        </m:d>
                        <m:r>
                          <a:rPr lang="en-US" sz="1600">
                            <a:solidFill>
                              <a:prstClr val="black"/>
                            </a:solidFill>
                            <a:latin typeface="Cambria Math" panose="02040503050406030204" pitchFamily="18" charset="0"/>
                          </a:rPr>
                          <m:t>,</m:t>
                        </m:r>
                        <m:d>
                          <m:dPr>
                            <m:begChr m:val="{"/>
                            <m:endChr m:val="}"/>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e>
                        </m:d>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h</m:t>
                                </m:r>
                              </m:e>
                              <m:sub>
                                <m:r>
                                  <a:rPr lang="en-US" sz="1600" b="0" i="1" smtClean="0">
                                    <a:solidFill>
                                      <a:prstClr val="black"/>
                                    </a:solidFill>
                                    <a:latin typeface="Cambria Math" panose="02040503050406030204" pitchFamily="18" charset="0"/>
                                  </a:rPr>
                                  <m:t>𝑁</m:t>
                                </m:r>
                                <m:r>
                                  <a:rPr lang="en-US" sz="1600" b="0" i="0" smtClean="0">
                                    <a:solidFill>
                                      <a:prstClr val="black"/>
                                    </a:solidFill>
                                    <a:latin typeface="Cambria Math" panose="02040503050406030204" pitchFamily="18" charset="0"/>
                                  </a:rPr>
                                  <m:t>−1</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𝑠</m:t>
                                </m:r>
                              </m:e>
                              <m:sub>
                                <m:r>
                                  <a:rPr lang="en-US" sz="1600" b="0" i="1" smtClean="0">
                                    <a:solidFill>
                                      <a:prstClr val="black"/>
                                    </a:solidFill>
                                    <a:latin typeface="Cambria Math" panose="02040503050406030204" pitchFamily="18" charset="0"/>
                                  </a:rPr>
                                  <m:t>𝑁</m:t>
                                </m:r>
                                <m:r>
                                  <a:rPr lang="en-US" sz="1600" b="0" i="0" smtClean="0">
                                    <a:solidFill>
                                      <a:prstClr val="black"/>
                                    </a:solidFill>
                                    <a:latin typeface="Cambria Math" panose="02040503050406030204" pitchFamily="18" charset="0"/>
                                  </a:rPr>
                                  <m:t>−1</m:t>
                                </m:r>
                              </m:sub>
                            </m:sSub>
                          </m:e>
                        </m:d>
                      </m:e>
                    </m:d>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where the heights are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the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handspans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are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and the genders are given as </a:t>
                </a:r>
                <a14:m>
                  <m:oMath xmlns:m="http://schemas.openxmlformats.org/officeDocument/2006/math">
                    <m:r>
                      <m:rPr>
                        <m:sty m:val="p"/>
                      </m:rP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G</m:t>
                    </m:r>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𝑔</m:t>
                            </m:r>
                          </m:e>
                          <m:sub>
                            <m:r>
                              <a:rPr lang="en-US" sz="1600" b="0" i="0" smtClean="0">
                                <a:solidFill>
                                  <a:prstClr val="black"/>
                                </a:solidFill>
                                <a:latin typeface="Cambria Math" panose="02040503050406030204" pitchFamily="18" charset="0"/>
                              </a:rPr>
                              <m:t>0</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𝑔</m:t>
                            </m:r>
                          </m:e>
                          <m:sub>
                            <m:r>
                              <a:rPr lang="en-US" sz="1600">
                                <a:solidFill>
                                  <a:prstClr val="black"/>
                                </a:solidFill>
                                <a:latin typeface="Cambria Math" panose="02040503050406030204" pitchFamily="18" charset="0"/>
                              </a:rPr>
                              <m:t>1</m:t>
                            </m:r>
                          </m:sub>
                        </m:sSub>
                        <m:r>
                          <a:rPr lang="en-US" sz="1600">
                            <a:solidFill>
                              <a:prstClr val="black"/>
                            </a:solidFill>
                            <a:latin typeface="Cambria Math" panose="02040503050406030204" pitchFamily="18" charset="0"/>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𝑔</m:t>
                            </m:r>
                          </m:e>
                          <m: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𝑔</m:t>
                            </m:r>
                          </m:e>
                          <m: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𝑔</m:t>
                            </m:r>
                          </m:e>
                          <m: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e>
                    </m:d>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q"/>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Construct separate 2D histograms for the two classes. One way to do this is to first initialize (with zeros) two matrices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ub>
                    </m:sSub>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sub>
                    </m:sSub>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each of size </a:t>
                </a:r>
                <a14:m>
                  <m:oMath xmlns:m="http://schemas.openxmlformats.org/officeDocument/2006/math">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𝐵</m:t>
                    </m:r>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𝐵</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Next, compute the minimum and maximum of each of the features found in the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training data </a:t>
                </a:r>
                <a:r>
                  <a:rPr kumimoji="0" lang="en-US" sz="1600" b="0" i="0" u="none" strike="noStrike" kern="1200" cap="none" spc="0" normalizeH="0" baseline="0" noProof="0" dirty="0">
                    <a:ln>
                      <a:noFill/>
                    </a:ln>
                    <a:solidFill>
                      <a:srgbClr val="000000"/>
                    </a:solidFill>
                    <a:effectLst/>
                    <a:highlight>
                      <a:srgbClr val="FFFF00"/>
                    </a:highlight>
                    <a:uLnTx/>
                    <a:uFillTx/>
                    <a:latin typeface="Calibri" panose="020F0502020204030204" pitchFamily="34" charset="0"/>
                    <a:ea typeface="+mn-ea"/>
                    <a:cs typeface="+mn-cs"/>
                  </a:rPr>
                  <a:t>(irrespective of class)</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Let us call these limits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m:rPr>
                            <m:sty m:val="p"/>
                          </m:rP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min</m:t>
                        </m:r>
                      </m:sub>
                    </m:sSub>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m:rPr>
                            <m:sty m:val="p"/>
                          </m:rP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max</m:t>
                        </m:r>
                      </m:sub>
                    </m:sSub>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m:rPr>
                            <m:sty m:val="p"/>
                          </m:rP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min</m:t>
                        </m:r>
                      </m:sub>
                    </m:sSub>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m:rPr>
                            <m:sty m:val="p"/>
                          </m:rP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max</m:t>
                        </m:r>
                      </m:sub>
                    </m:sSub>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The matrices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ub>
                    </m:sSub>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will now be subjected to a sequence of updating operations till the histograms are built up.</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q"/>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For every feature vector </a:t>
                </a:r>
                <a14:m>
                  <m:oMath xmlns:m="http://schemas.openxmlformats.org/officeDocument/2006/math">
                    <m:d>
                      <m:dPr>
                        <m:begChr m:val="{"/>
                        <m:endChr m:val="}"/>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e>
                    </m:d>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pair belonging to the training set, do:</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Transform </a:t>
                </a:r>
                <a14:m>
                  <m:oMath xmlns:m="http://schemas.openxmlformats.org/officeDocument/2006/math">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𝑠</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e>
                    </m:d>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to row-column indices </a:t>
                </a:r>
                <a14:m>
                  <m:oMath xmlns:m="http://schemas.openxmlformats.org/officeDocument/2006/math">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𝑟</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e>
                    </m:d>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using</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𝑟</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𝑅𝑂𝑈𝑁𝐷</m:t>
                    </m:r>
                    <m:d>
                      <m:d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d>
                          <m:d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f>
                              <m:f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m:rPr>
                                        <m:sty m:val="p"/>
                                      </m:r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min</m:t>
                                    </m:r>
                                  </m:sub>
                                </m:sSub>
                              </m:num>
                              <m:den>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m:rPr>
                                        <m:sty m:val="p"/>
                                      </m:r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max</m:t>
                                    </m:r>
                                  </m:sub>
                                </m:s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m:rPr>
                                        <m:sty m:val="p"/>
                                      </m:r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min</m:t>
                                    </m:r>
                                  </m:sub>
                                </m:sSub>
                              </m:den>
                            </m:f>
                          </m:e>
                        </m:d>
                      </m:e>
                    </m:d>
                  </m:oMath>
                </a14:m>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𝑐</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𝑅𝑂𝑈𝑁𝐷</m:t>
                    </m:r>
                    <m:d>
                      <m:d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d>
                          <m:d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f>
                              <m:f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m:rPr>
                                        <m:sty m:val="p"/>
                                      </m:r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min</m:t>
                                    </m:r>
                                  </m:sub>
                                </m:sSub>
                              </m:num>
                              <m:den>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m:rPr>
                                        <m:sty m:val="p"/>
                                      </m:r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max</m:t>
                                    </m:r>
                                  </m:sub>
                                </m:s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m:rPr>
                                        <m:sty m:val="p"/>
                                      </m:r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min</m:t>
                                    </m:r>
                                  </m:sub>
                                </m:sSub>
                              </m:den>
                            </m:f>
                          </m:e>
                        </m:d>
                      </m:e>
                    </m:d>
                  </m:oMath>
                </a14:m>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If gender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𝑔</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update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ub>
                    </m:sSub>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as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ub>
                    </m:sSub>
                    <m:d>
                      <m:dPr>
                        <m:begChr m:val="["/>
                        <m:endChr m:val="]"/>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d>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ub>
                    </m:sSub>
                    <m:d>
                      <m:dPr>
                        <m:begChr m:val="["/>
                        <m:endChr m:val="]"/>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𝑟</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d>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Otherwise, update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sub>
                    </m:sSub>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as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sub>
                    </m:sSub>
                    <m:d>
                      <m:dPr>
                        <m:begChr m:val="["/>
                        <m:endChr m:val="]"/>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𝑟</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d>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sub>
                    </m:sSub>
                    <m:d>
                      <m:dPr>
                        <m:begChr m:val="["/>
                        <m:endChr m:val="]"/>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𝑟</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d>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31" name="TextBox 30"/>
              <p:cNvSpPr txBox="1">
                <a:spLocks noRot="1" noChangeAspect="1" noMove="1" noResize="1" noEditPoints="1" noAdjustHandles="1" noChangeArrowheads="1" noChangeShapeType="1" noTextEdit="1"/>
              </p:cNvSpPr>
              <p:nvPr/>
            </p:nvSpPr>
            <p:spPr>
              <a:xfrm>
                <a:off x="181768" y="649066"/>
                <a:ext cx="8780459" cy="5291962"/>
              </a:xfrm>
              <a:prstGeom prst="rect">
                <a:avLst/>
              </a:prstGeom>
              <a:blipFill>
                <a:blip r:embed="rId2"/>
                <a:stretch>
                  <a:fillRect l="-278" t="-575" r="-694" b="-460"/>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i="1" dirty="0"/>
              <a:t>Step-by-step: How can I build 2D Histograms?</a:t>
            </a:r>
            <a:endParaRPr lang="en-US" dirty="0"/>
          </a:p>
        </p:txBody>
      </p:sp>
    </p:spTree>
    <p:extLst>
      <p:ext uri="{BB962C8B-B14F-4D97-AF65-F5344CB8AC3E}">
        <p14:creationId xmlns:p14="http://schemas.microsoft.com/office/powerpoint/2010/main" val="1676824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Looking good, Bayesian!</a:t>
            </a:r>
            <a:endParaRPr lang="en-US" dirty="0"/>
          </a:p>
        </p:txBody>
      </p:sp>
      <p:pic>
        <p:nvPicPr>
          <p:cNvPr id="3" name="Picture 2"/>
          <p:cNvPicPr>
            <a:picLocks noChangeAspect="1"/>
          </p:cNvPicPr>
          <p:nvPr/>
        </p:nvPicPr>
        <p:blipFill>
          <a:blip r:embed="rId2"/>
          <a:stretch>
            <a:fillRect/>
          </a:stretch>
        </p:blipFill>
        <p:spPr>
          <a:xfrm>
            <a:off x="1247674" y="1277470"/>
            <a:ext cx="6648648" cy="4262192"/>
          </a:xfrm>
          <a:prstGeom prst="rect">
            <a:avLst/>
          </a:prstGeom>
        </p:spPr>
      </p:pic>
      <p:sp>
        <p:nvSpPr>
          <p:cNvPr id="4" name="Rectangle 3"/>
          <p:cNvSpPr/>
          <p:nvPr/>
        </p:nvSpPr>
        <p:spPr>
          <a:xfrm>
            <a:off x="1247674" y="5691699"/>
            <a:ext cx="46670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NeueHaas"/>
                <a:ea typeface="+mn-ea"/>
                <a:cs typeface="+mn-cs"/>
              </a:rPr>
              <a:t>HP Autonomy’s headquarters in Cambridge, UK.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60CD7013-6A78-4C39-8A27-3D22445F4D62}"/>
              </a:ext>
            </a:extLst>
          </p:cNvPr>
          <p:cNvSpPr txBox="1"/>
          <p:nvPr/>
        </p:nvSpPr>
        <p:spPr>
          <a:xfrm>
            <a:off x="282508" y="1540154"/>
            <a:ext cx="3690313" cy="923330"/>
          </a:xfrm>
          <a:prstGeom prst="rect">
            <a:avLst/>
          </a:prstGeom>
          <a:solidFill>
            <a:srgbClr val="FFFF00"/>
          </a:solid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0000"/>
                </a:solidFill>
                <a:effectLst/>
                <a:uLnTx/>
                <a:uFillTx/>
                <a:latin typeface="Calibri" panose="020F0502020204030204"/>
                <a:ea typeface="+mn-ea"/>
                <a:cs typeface="+mn-cs"/>
              </a:rPr>
              <a:t>True or False?</a:t>
            </a:r>
          </a:p>
          <a:p>
            <a:pPr lvl="1" defTabSz="914400">
              <a:defRPr/>
            </a:pPr>
            <a:r>
              <a:rPr lang="en-US" noProof="0" dirty="0">
                <a:solidFill>
                  <a:srgbClr val="FF0000"/>
                </a:solidFill>
                <a:latin typeface="Calibri" panose="020F0502020204030204"/>
              </a:rPr>
              <a:t>The class labels in the equation shown on this slide are A &amp; B.</a:t>
            </a:r>
            <a:endParaRPr kumimoji="0" lang="en-US"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489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77909"/>
                <a:ext cx="7467408" cy="4769832"/>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 order to classify using two features (height and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handspan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we need to use the following formula which generalizes the PDF from one dimension to two dimensions</a:t>
                </a:r>
              </a:p>
              <a:p>
                <a:pPr marL="457200" marR="0" lvl="2"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2D PDF	</a:t>
                </a:r>
                <a14:m>
                  <m:oMath xmlns:m="http://schemas.openxmlformats.org/officeDocument/2006/math">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f>
                      <m:f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sSup>
                          <m:s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m:rPr>
                                    <m:sty m:val="p"/>
                                  </m:rPr>
                                  <a:rPr kumimoji="0" lang="el-GR"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d>
                          </m:e>
                          <m:sup>
                            <m:f>
                              <m:f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sup>
                        </m:sSup>
                      </m:den>
                    </m:f>
                    <m:sSup>
                      <m:s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d>
                          <m:d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d>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m:rPr>
                                <m:sty m:val="p"/>
                              </m:rPr>
                              <a:rPr kumimoji="0" lang="el-GR"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p>
                          <m:s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d>
                          </m:e>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sup>
                    </m:sSup>
                  </m:oMath>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2"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1D PDF	 </a:t>
                </a:r>
                <a14:m>
                  <m:oMath xmlns:m="http://schemas.openxmlformats.org/officeDocument/2006/math">
                    <m:f>
                      <m:f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ad>
                          <m:radPr>
                            <m:degHide m:val="on"/>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𝜋</m:t>
                            </m:r>
                          </m:e>
                        </m:rad>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𝜎</m:t>
                        </m:r>
                        <m:r>
                          <m:rPr>
                            <m:nor/>
                          </m:rP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 </m:t>
                        </m:r>
                      </m:den>
                    </m:f>
                    <m:sSup>
                      <m:s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d>
                          <m:d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𝜇</m:t>
                            </m:r>
                          </m:e>
                        </m:d>
                        <m:sSup>
                          <m:s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l-GR"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𝜎</m:t>
                            </m:r>
                          </m:e>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d>
                          <m:d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𝜇</m:t>
                            </m:r>
                          </m:e>
                        </m:d>
                      </m:sup>
                    </m:sSup>
                  </m:oMath>
                </a14:m>
                <a:endPar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461963" marR="0" lvl="0" indent="-461963" algn="l" defTabSz="914400" rtl="0" eaLnBrk="1" fontAlgn="auto" latinLnBrk="0" hangingPunct="1">
                  <a:lnSpc>
                    <a:spcPct val="107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Note that </a:t>
                </a:r>
                <a14:m>
                  <m:oMath xmlns:m="http://schemas.openxmlformats.org/officeDocument/2006/math">
                    <m: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is now a vector specifying an individual’s height and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handspan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The scalar parameters mean and standard deviation (e.g. </a:t>
                </a:r>
                <a14:m>
                  <m:oMath xmlns:m="http://schemas.openxmlformats.org/officeDocument/2006/math">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sub>
                    </m:sSub>
                  </m:oMath>
                </a14:m>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sub>
                    </m:sSub>
                  </m:oMath>
                </a14:m>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are now replaced with the mean </a:t>
                </a: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vector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 the covariance </a:t>
                </a: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matrix</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(e.g. </a:t>
                </a:r>
                <a14:m>
                  <m:oMath xmlns:m="http://schemas.openxmlformats.org/officeDocument/2006/math">
                    <m:sSub>
                      <m:sSubPr>
                        <m:ctrlP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sub>
                    </m:sSub>
                  </m:oMath>
                </a14:m>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sSub>
                      <m:sSubPr>
                        <m:ctrlP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l-GR"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sub>
                    </m:sSub>
                  </m:oMath>
                </a14:m>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461963" marR="0" lvl="0" indent="-461963" algn="l" defTabSz="914400" rtl="0" eaLnBrk="1" fontAlgn="auto" latinLnBrk="0" hangingPunct="1">
                  <a:lnSpc>
                    <a:spcPct val="107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 mean vectors and the covariance matrices contain information about the location and shape of the 3D histograms shown on the previous slide. The classifier formula is</a:t>
                </a:r>
              </a:p>
            </p:txBody>
          </p:sp>
        </mc:Choice>
        <mc:Fallback xmlns="">
          <p:sp>
            <p:nvSpPr>
              <p:cNvPr id="7" name="TextBox 6"/>
              <p:cNvSpPr txBox="1">
                <a:spLocks noRot="1" noChangeAspect="1" noMove="1" noResize="1" noEditPoints="1" noAdjustHandles="1" noChangeArrowheads="1" noChangeShapeType="1" noTextEdit="1"/>
              </p:cNvSpPr>
              <p:nvPr/>
            </p:nvSpPr>
            <p:spPr>
              <a:xfrm>
                <a:off x="838295" y="577909"/>
                <a:ext cx="7467408" cy="4769832"/>
              </a:xfrm>
              <a:prstGeom prst="rect">
                <a:avLst/>
              </a:prstGeom>
              <a:blipFill>
                <a:blip r:embed="rId2"/>
                <a:stretch>
                  <a:fillRect l="-735" t="-767" r="-1144" b="-1151"/>
                </a:stretch>
              </a:blipFill>
            </p:spPr>
            <p:txBody>
              <a:bodyPr/>
              <a:lstStyle/>
              <a:p>
                <a:r>
                  <a:rPr lang="en-US">
                    <a:noFill/>
                  </a:rPr>
                  <a:t> </a:t>
                </a:r>
              </a:p>
            </p:txBody>
          </p:sp>
        </mc:Fallback>
      </mc:AlternateContent>
      <p:grpSp>
        <p:nvGrpSpPr>
          <p:cNvPr id="16" name="Group 15"/>
          <p:cNvGrpSpPr/>
          <p:nvPr/>
        </p:nvGrpSpPr>
        <p:grpSpPr>
          <a:xfrm>
            <a:off x="888994" y="5449393"/>
            <a:ext cx="7251474" cy="874011"/>
            <a:chOff x="-1363424" y="4091593"/>
            <a:chExt cx="7251474" cy="874011"/>
          </a:xfrm>
        </p:grpSpPr>
        <mc:AlternateContent xmlns:mc="http://schemas.openxmlformats.org/markup-compatibility/2006" xmlns:a14="http://schemas.microsoft.com/office/drawing/2010/main">
          <mc:Choice Requires="a14">
            <p:sp>
              <p:nvSpPr>
                <p:cNvPr id="17" name="Rectangle 16"/>
                <p:cNvSpPr/>
                <p:nvPr/>
              </p:nvSpPr>
              <p:spPr>
                <a:xfrm>
                  <a:off x="-1363424" y="4140561"/>
                  <a:ext cx="3488647" cy="72872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d>
                          <m:d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f>
                              <m:f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sSup>
                                  <m:sSup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e>
                                    </m:d>
                                  </m:e>
                                  <m:sup>
                                    <m:f>
                                      <m:f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den>
                                    </m:f>
                                  </m:sup>
                                </m:sSup>
                              </m:den>
                            </m:f>
                            <m:sSup>
                              <m:sSup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e>
                              <m:sup>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d>
                                  <m:d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𝑴</m:t>
                                        </m:r>
                                      </m:sub>
                                    </m:sSub>
                                  </m:e>
                                </m:d>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e>
                                  <m:sup>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p>
                                <m:sSup>
                                  <m:sSup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𝑴</m:t>
                                            </m:r>
                                          </m:sub>
                                        </m:sSub>
                                      </m:e>
                                    </m:d>
                                  </m:e>
                                  <m:sup>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sup>
                            </m:sSup>
                          </m:e>
                        </m:d>
                      </m:oMath>
                    </m:oMathPara>
                  </a14:m>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 name="Rectangle 16"/>
                <p:cNvSpPr>
                  <a:spLocks noRot="1" noChangeAspect="1" noMove="1" noResize="1" noEditPoints="1" noAdjustHandles="1" noChangeArrowheads="1" noChangeShapeType="1" noTextEdit="1"/>
                </p:cNvSpPr>
                <p:nvPr/>
              </p:nvSpPr>
              <p:spPr>
                <a:xfrm>
                  <a:off x="-1363424" y="4140561"/>
                  <a:ext cx="3488647" cy="72872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575989" y="4140561"/>
                  <a:ext cx="3312061" cy="72872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ub>
                        </m:sSub>
                        <m:d>
                          <m:d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f>
                              <m:f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sSup>
                                  <m:sSup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ub>
                                        </m:sSub>
                                      </m:e>
                                    </m:d>
                                  </m:e>
                                  <m:sup>
                                    <m:f>
                                      <m:f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sup>
                                </m:sSup>
                              </m:den>
                            </m:f>
                            <m:sSup>
                              <m:sSup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d>
                                  <m:d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𝑭</m:t>
                                        </m:r>
                                      </m:sub>
                                    </m:sSub>
                                  </m:e>
                                </m:d>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ub>
                                    </m:sSub>
                                  </m:e>
                                  <m:sup>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𝑭</m:t>
                                            </m:r>
                                          </m:sub>
                                        </m:sSub>
                                      </m:e>
                                    </m:d>
                                  </m:e>
                                  <m:sup>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sup>
                            </m:sSup>
                          </m:e>
                        </m:d>
                      </m:oMath>
                    </m:oMathPara>
                  </a14:m>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 name="Rectangle 17"/>
                <p:cNvSpPr>
                  <a:spLocks noRot="1" noChangeAspect="1" noMove="1" noResize="1" noEditPoints="1" noAdjustHandles="1" noChangeArrowheads="1" noChangeShapeType="1" noTextEdit="1"/>
                </p:cNvSpPr>
                <p:nvPr/>
              </p:nvSpPr>
              <p:spPr>
                <a:xfrm>
                  <a:off x="2575989" y="4140561"/>
                  <a:ext cx="3312061" cy="728726"/>
                </a:xfrm>
                <a:prstGeom prst="rect">
                  <a:avLst/>
                </a:prstGeom>
                <a:blipFill>
                  <a:blip r:embed="rId4"/>
                  <a:stretch>
                    <a:fillRect/>
                  </a:stretch>
                </a:blipFill>
              </p:spPr>
              <p:txBody>
                <a:bodyPr/>
                <a:lstStyle/>
                <a:p>
                  <a:r>
                    <a:rPr lang="en-US">
                      <a:noFill/>
                    </a:rPr>
                    <a:t> </a:t>
                  </a:r>
                </a:p>
              </p:txBody>
            </p:sp>
          </mc:Fallback>
        </mc:AlternateContent>
        <p:grpSp>
          <p:nvGrpSpPr>
            <p:cNvPr id="19" name="Group 18"/>
            <p:cNvGrpSpPr/>
            <p:nvPr/>
          </p:nvGrpSpPr>
          <p:grpSpPr>
            <a:xfrm>
              <a:off x="2170909" y="4091593"/>
              <a:ext cx="359394" cy="874011"/>
              <a:chOff x="2170909" y="4091593"/>
              <a:chExt cx="359394" cy="874011"/>
            </a:xfrm>
          </p:grpSpPr>
          <p:sp>
            <p:nvSpPr>
              <p:cNvPr id="20" name="Rectangle 19"/>
              <p:cNvSpPr/>
              <p:nvPr/>
            </p:nvSpPr>
            <p:spPr>
              <a:xfrm>
                <a:off x="2216595" y="4270079"/>
                <a:ext cx="28725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21" name="Rectangle 20"/>
              <p:cNvSpPr/>
              <p:nvPr/>
            </p:nvSpPr>
            <p:spPr>
              <a:xfrm>
                <a:off x="2216595" y="4448565"/>
                <a:ext cx="28725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&lt;</a:t>
                </a:r>
              </a:p>
            </p:txBody>
          </p:sp>
          <p:sp>
            <p:nvSpPr>
              <p:cNvPr id="22" name="Rectangle 21"/>
              <p:cNvSpPr/>
              <p:nvPr/>
            </p:nvSpPr>
            <p:spPr>
              <a:xfrm>
                <a:off x="2170909" y="4091593"/>
                <a:ext cx="3593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a:t>
                </a:r>
              </a:p>
            </p:txBody>
          </p:sp>
          <p:sp>
            <p:nvSpPr>
              <p:cNvPr id="23" name="Rectangle 22"/>
              <p:cNvSpPr/>
              <p:nvPr/>
            </p:nvSpPr>
            <p:spPr>
              <a:xfrm>
                <a:off x="2221404" y="4627050"/>
                <a:ext cx="27924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a:t>
                </a:r>
              </a:p>
            </p:txBody>
          </p:sp>
        </p:grpSp>
      </p:grpSp>
      <p:sp>
        <p:nvSpPr>
          <p:cNvPr id="2" name="Title 1"/>
          <p:cNvSpPr>
            <a:spLocks noGrp="1"/>
          </p:cNvSpPr>
          <p:nvPr>
            <p:ph type="title"/>
          </p:nvPr>
        </p:nvSpPr>
        <p:spPr/>
        <p:txBody>
          <a:bodyPr/>
          <a:lstStyle/>
          <a:p>
            <a:r>
              <a:rPr lang="en-US" dirty="0"/>
              <a:t>Histogram &amp; </a:t>
            </a:r>
            <a:r>
              <a:rPr lang="en-US" sz="2000" dirty="0"/>
              <a:t>Bayes Classifier </a:t>
            </a:r>
            <a:r>
              <a:rPr lang="en-US" sz="2000" dirty="0">
                <a:highlight>
                  <a:srgbClr val="FFFF00"/>
                </a:highlight>
                <a:latin typeface="Calibri" panose="020F0502020204030204" pitchFamily="34" charset="0"/>
                <a:ea typeface="Calibri" panose="020F0502020204030204" pitchFamily="34" charset="0"/>
                <a:cs typeface="Times New Roman" panose="02020603050405020304" pitchFamily="18" charset="0"/>
              </a:rPr>
              <a:t>(TWO DIMENSIONS)</a:t>
            </a:r>
            <a:endParaRPr lang="en-US" dirty="0"/>
          </a:p>
        </p:txBody>
      </p:sp>
    </p:spTree>
    <p:extLst>
      <p:ext uri="{BB962C8B-B14F-4D97-AF65-F5344CB8AC3E}">
        <p14:creationId xmlns:p14="http://schemas.microsoft.com/office/powerpoint/2010/main" val="99162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193007" y="2015230"/>
            <a:ext cx="4764565" cy="3428470"/>
          </a:xfrm>
          <a:prstGeom prst="rect">
            <a:avLst/>
          </a:prstGeom>
        </p:spPr>
      </p:pic>
      <p:pic>
        <p:nvPicPr>
          <p:cNvPr id="15" name="Picture 14"/>
          <p:cNvPicPr>
            <a:picLocks noChangeAspect="1"/>
          </p:cNvPicPr>
          <p:nvPr/>
        </p:nvPicPr>
        <p:blipFill>
          <a:blip r:embed="rId3"/>
          <a:stretch>
            <a:fillRect/>
          </a:stretch>
        </p:blipFill>
        <p:spPr>
          <a:xfrm>
            <a:off x="26634" y="2099148"/>
            <a:ext cx="4339748" cy="3274255"/>
          </a:xfrm>
          <a:prstGeom prst="rect">
            <a:avLst/>
          </a:prstGeom>
        </p:spPr>
      </p:pic>
      <p:sp>
        <p:nvSpPr>
          <p:cNvPr id="2" name="Title 1"/>
          <p:cNvSpPr>
            <a:spLocks noGrp="1"/>
          </p:cNvSpPr>
          <p:nvPr>
            <p:ph type="title"/>
          </p:nvPr>
        </p:nvSpPr>
        <p:spPr/>
        <p:txBody>
          <a:bodyPr/>
          <a:lstStyle/>
          <a:p>
            <a:r>
              <a:rPr lang="en-US" dirty="0"/>
              <a:t>Histogram &amp; </a:t>
            </a:r>
            <a:r>
              <a:rPr lang="en-US" sz="2000" dirty="0"/>
              <a:t>Bayes Classifier </a:t>
            </a:r>
            <a:r>
              <a:rPr lang="en-US" sz="2000" dirty="0">
                <a:highlight>
                  <a:srgbClr val="FFFF00"/>
                </a:highlight>
                <a:latin typeface="Calibri" panose="020F0502020204030204" pitchFamily="34" charset="0"/>
                <a:ea typeface="Calibri" panose="020F0502020204030204" pitchFamily="34" charset="0"/>
                <a:cs typeface="Times New Roman" panose="02020603050405020304" pitchFamily="18" charset="0"/>
              </a:rPr>
              <a:t>(TWO DIMENSIONS)</a:t>
            </a:r>
            <a:endParaRPr lang="en-US" dirty="0"/>
          </a:p>
        </p:txBody>
      </p:sp>
      <p:sp>
        <p:nvSpPr>
          <p:cNvPr id="3" name="Slide Number Placeholder 2"/>
          <p:cNvSpPr>
            <a:spLocks noGrp="1"/>
          </p:cNvSpPr>
          <p:nvPr>
            <p:ph type="sldNum" sz="quarter" idx="4294967295"/>
          </p:nvPr>
        </p:nvSpPr>
        <p:spPr>
          <a:xfrm>
            <a:off x="8697913" y="6650038"/>
            <a:ext cx="446087" cy="20796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EBB002-8365-4AEE-B4C0-BFAE220AA7E7}"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638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Vectors</a:t>
            </a:r>
          </a:p>
        </p:txBody>
      </p:sp>
      <p:grpSp>
        <p:nvGrpSpPr>
          <p:cNvPr id="10" name="Group 9">
            <a:extLst>
              <a:ext uri="{FF2B5EF4-FFF2-40B4-BE49-F238E27FC236}">
                <a16:creationId xmlns:a16="http://schemas.microsoft.com/office/drawing/2014/main" id="{C37B36B7-2EB9-4F15-BAF9-F5FA94C8BEAA}"/>
              </a:ext>
            </a:extLst>
          </p:cNvPr>
          <p:cNvGrpSpPr/>
          <p:nvPr/>
        </p:nvGrpSpPr>
        <p:grpSpPr>
          <a:xfrm>
            <a:off x="385277" y="816448"/>
            <a:ext cx="3563028" cy="4881189"/>
            <a:chOff x="385277" y="816448"/>
            <a:chExt cx="3563028" cy="4881189"/>
          </a:xfrm>
        </p:grpSpPr>
        <p:pic>
          <p:nvPicPr>
            <p:cNvPr id="4" name="Picture 3">
              <a:extLst>
                <a:ext uri="{FF2B5EF4-FFF2-40B4-BE49-F238E27FC236}">
                  <a16:creationId xmlns:a16="http://schemas.microsoft.com/office/drawing/2014/main" id="{BE90AA78-F58D-4A7B-8633-E928D149366F}"/>
                </a:ext>
              </a:extLst>
            </p:cNvPr>
            <p:cNvPicPr>
              <a:picLocks noChangeAspect="1"/>
            </p:cNvPicPr>
            <p:nvPr/>
          </p:nvPicPr>
          <p:blipFill rotWithShape="1">
            <a:blip r:embed="rId2"/>
            <a:srcRect b="7387"/>
            <a:stretch/>
          </p:blipFill>
          <p:spPr>
            <a:xfrm>
              <a:off x="385277" y="1385740"/>
              <a:ext cx="3563028" cy="4311897"/>
            </a:xfrm>
            <a:prstGeom prst="rect">
              <a:avLst/>
            </a:prstGeom>
          </p:spPr>
        </p:pic>
        <p:sp>
          <p:nvSpPr>
            <p:cNvPr id="25" name="Rectangle 24">
              <a:extLst>
                <a:ext uri="{FF2B5EF4-FFF2-40B4-BE49-F238E27FC236}">
                  <a16:creationId xmlns:a16="http://schemas.microsoft.com/office/drawing/2014/main" id="{DC3F3A1E-FCCF-4CC0-BEF0-6E3EAEB005C9}"/>
                </a:ext>
              </a:extLst>
            </p:cNvPr>
            <p:cNvSpPr/>
            <p:nvPr/>
          </p:nvSpPr>
          <p:spPr>
            <a:xfrm>
              <a:off x="1037689" y="816448"/>
              <a:ext cx="2252411" cy="369332"/>
            </a:xfrm>
            <a:prstGeom prst="rect">
              <a:avLst/>
            </a:prstGeom>
            <a:solidFill>
              <a:srgbClr val="8080FF"/>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Male data (NM=7800)</a:t>
              </a:r>
            </a:p>
          </p:txBody>
        </p:sp>
      </p:grpSp>
      <p:grpSp>
        <p:nvGrpSpPr>
          <p:cNvPr id="11" name="Group 10">
            <a:extLst>
              <a:ext uri="{FF2B5EF4-FFF2-40B4-BE49-F238E27FC236}">
                <a16:creationId xmlns:a16="http://schemas.microsoft.com/office/drawing/2014/main" id="{04B10B54-2876-4019-B227-DEB425214497}"/>
              </a:ext>
            </a:extLst>
          </p:cNvPr>
          <p:cNvGrpSpPr/>
          <p:nvPr/>
        </p:nvGrpSpPr>
        <p:grpSpPr>
          <a:xfrm>
            <a:off x="4873657" y="816449"/>
            <a:ext cx="3563028" cy="4881188"/>
            <a:chOff x="4873657" y="816449"/>
            <a:chExt cx="3563028" cy="4881188"/>
          </a:xfrm>
        </p:grpSpPr>
        <p:pic>
          <p:nvPicPr>
            <p:cNvPr id="5" name="Picture 4">
              <a:extLst>
                <a:ext uri="{FF2B5EF4-FFF2-40B4-BE49-F238E27FC236}">
                  <a16:creationId xmlns:a16="http://schemas.microsoft.com/office/drawing/2014/main" id="{0F829003-FCE0-44E8-B34B-900E0C7AFBD6}"/>
                </a:ext>
              </a:extLst>
            </p:cNvPr>
            <p:cNvPicPr>
              <a:picLocks noChangeAspect="1"/>
            </p:cNvPicPr>
            <p:nvPr/>
          </p:nvPicPr>
          <p:blipFill rotWithShape="1">
            <a:blip r:embed="rId3"/>
            <a:srcRect b="7387"/>
            <a:stretch/>
          </p:blipFill>
          <p:spPr>
            <a:xfrm>
              <a:off x="4873657" y="1385739"/>
              <a:ext cx="3563028" cy="4311898"/>
            </a:xfrm>
            <a:prstGeom prst="rect">
              <a:avLst/>
            </a:prstGeom>
          </p:spPr>
        </p:pic>
        <p:sp>
          <p:nvSpPr>
            <p:cNvPr id="26" name="Rectangle 25">
              <a:extLst>
                <a:ext uri="{FF2B5EF4-FFF2-40B4-BE49-F238E27FC236}">
                  <a16:creationId xmlns:a16="http://schemas.microsoft.com/office/drawing/2014/main" id="{C69D878D-7CDD-42B2-860E-8E6D76CB3954}"/>
                </a:ext>
              </a:extLst>
            </p:cNvPr>
            <p:cNvSpPr/>
            <p:nvPr/>
          </p:nvSpPr>
          <p:spPr>
            <a:xfrm>
              <a:off x="5467614" y="816449"/>
              <a:ext cx="2366032" cy="369332"/>
            </a:xfrm>
            <a:prstGeom prst="rect">
              <a:avLst/>
            </a:prstGeom>
            <a:solidFill>
              <a:srgbClr val="FF8080"/>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Female data (NF=8900)</a:t>
              </a:r>
            </a:p>
          </p:txBody>
        </p:sp>
      </p:grpSp>
      <p:grpSp>
        <p:nvGrpSpPr>
          <p:cNvPr id="12" name="Group 11">
            <a:extLst>
              <a:ext uri="{FF2B5EF4-FFF2-40B4-BE49-F238E27FC236}">
                <a16:creationId xmlns:a16="http://schemas.microsoft.com/office/drawing/2014/main" id="{14B75E55-3754-46A4-A0A6-7685AF351394}"/>
              </a:ext>
            </a:extLst>
          </p:cNvPr>
          <p:cNvGrpSpPr/>
          <p:nvPr/>
        </p:nvGrpSpPr>
        <p:grpSpPr>
          <a:xfrm>
            <a:off x="385277" y="1385739"/>
            <a:ext cx="3563028" cy="4986946"/>
            <a:chOff x="707315" y="1667579"/>
            <a:chExt cx="3563028" cy="4986946"/>
          </a:xfrm>
        </p:grpSpPr>
        <p:grpSp>
          <p:nvGrpSpPr>
            <p:cNvPr id="8" name="Group 7">
              <a:extLst>
                <a:ext uri="{FF2B5EF4-FFF2-40B4-BE49-F238E27FC236}">
                  <a16:creationId xmlns:a16="http://schemas.microsoft.com/office/drawing/2014/main" id="{5F26BD30-7BE0-4260-B0AA-3A70084AEF6F}"/>
                </a:ext>
              </a:extLst>
            </p:cNvPr>
            <p:cNvGrpSpPr/>
            <p:nvPr/>
          </p:nvGrpSpPr>
          <p:grpSpPr>
            <a:xfrm>
              <a:off x="707315" y="1667579"/>
              <a:ext cx="3563028" cy="4655811"/>
              <a:chOff x="707315" y="1545030"/>
              <a:chExt cx="3563028" cy="4655811"/>
            </a:xfrm>
          </p:grpSpPr>
          <p:pic>
            <p:nvPicPr>
              <p:cNvPr id="27" name="Picture 26">
                <a:extLst>
                  <a:ext uri="{FF2B5EF4-FFF2-40B4-BE49-F238E27FC236}">
                    <a16:creationId xmlns:a16="http://schemas.microsoft.com/office/drawing/2014/main" id="{6EBB7AD5-CCB6-47CC-8B3E-D36EB09B251C}"/>
                  </a:ext>
                </a:extLst>
              </p:cNvPr>
              <p:cNvPicPr>
                <a:picLocks noChangeAspect="1"/>
              </p:cNvPicPr>
              <p:nvPr/>
            </p:nvPicPr>
            <p:blipFill>
              <a:blip r:embed="rId2"/>
              <a:stretch>
                <a:fillRect/>
              </a:stretch>
            </p:blipFill>
            <p:spPr>
              <a:xfrm>
                <a:off x="707315" y="1545030"/>
                <a:ext cx="3563028" cy="4655811"/>
              </a:xfrm>
              <a:prstGeom prst="rect">
                <a:avLst/>
              </a:prstGeom>
            </p:spPr>
          </p:pic>
          <p:sp>
            <p:nvSpPr>
              <p:cNvPr id="7" name="Rectangle 6">
                <a:extLst>
                  <a:ext uri="{FF2B5EF4-FFF2-40B4-BE49-F238E27FC236}">
                    <a16:creationId xmlns:a16="http://schemas.microsoft.com/office/drawing/2014/main" id="{481DFAAE-8573-4C3B-83E7-032B6E0F3027}"/>
                  </a:ext>
                </a:extLst>
              </p:cNvPr>
              <p:cNvSpPr/>
              <p:nvPr/>
            </p:nvSpPr>
            <p:spPr>
              <a:xfrm>
                <a:off x="726787" y="5856927"/>
                <a:ext cx="3513530" cy="305717"/>
              </a:xfrm>
              <a:prstGeom prst="rect">
                <a:avLst/>
              </a:prstGeom>
              <a:noFill/>
              <a:ln w="38100">
                <a:solidFill>
                  <a:srgbClr val="8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7" name="Rectangle 36">
              <a:extLst>
                <a:ext uri="{FF2B5EF4-FFF2-40B4-BE49-F238E27FC236}">
                  <a16:creationId xmlns:a16="http://schemas.microsoft.com/office/drawing/2014/main" id="{28F77577-9B6A-43C0-B100-390DB23E5006}"/>
                </a:ext>
              </a:extLst>
            </p:cNvPr>
            <p:cNvSpPr/>
            <p:nvPr/>
          </p:nvSpPr>
          <p:spPr>
            <a:xfrm>
              <a:off x="707315" y="6285193"/>
              <a:ext cx="1890582" cy="369332"/>
            </a:xfrm>
            <a:prstGeom prst="rect">
              <a:avLst/>
            </a:prstGeom>
            <a:solidFill>
              <a:srgbClr val="8080FF"/>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Male mean vector</a:t>
              </a:r>
            </a:p>
          </p:txBody>
        </p:sp>
      </p:grpSp>
      <p:grpSp>
        <p:nvGrpSpPr>
          <p:cNvPr id="13" name="Group 12">
            <a:extLst>
              <a:ext uri="{FF2B5EF4-FFF2-40B4-BE49-F238E27FC236}">
                <a16:creationId xmlns:a16="http://schemas.microsoft.com/office/drawing/2014/main" id="{E375A829-6680-4EBD-8A96-852764311BBC}"/>
              </a:ext>
            </a:extLst>
          </p:cNvPr>
          <p:cNvGrpSpPr/>
          <p:nvPr/>
        </p:nvGrpSpPr>
        <p:grpSpPr>
          <a:xfrm>
            <a:off x="4871276" y="1385739"/>
            <a:ext cx="3565409" cy="4986946"/>
            <a:chOff x="5193314" y="1667579"/>
            <a:chExt cx="3565409" cy="4986946"/>
          </a:xfrm>
        </p:grpSpPr>
        <p:grpSp>
          <p:nvGrpSpPr>
            <p:cNvPr id="9" name="Group 8">
              <a:extLst>
                <a:ext uri="{FF2B5EF4-FFF2-40B4-BE49-F238E27FC236}">
                  <a16:creationId xmlns:a16="http://schemas.microsoft.com/office/drawing/2014/main" id="{26C0C729-3E09-4932-B925-A49C17E7611C}"/>
                </a:ext>
              </a:extLst>
            </p:cNvPr>
            <p:cNvGrpSpPr/>
            <p:nvPr/>
          </p:nvGrpSpPr>
          <p:grpSpPr>
            <a:xfrm>
              <a:off x="5195695" y="1667579"/>
              <a:ext cx="3563028" cy="4655813"/>
              <a:chOff x="5195695" y="1545028"/>
              <a:chExt cx="3563028" cy="4655813"/>
            </a:xfrm>
          </p:grpSpPr>
          <p:pic>
            <p:nvPicPr>
              <p:cNvPr id="28" name="Picture 27">
                <a:extLst>
                  <a:ext uri="{FF2B5EF4-FFF2-40B4-BE49-F238E27FC236}">
                    <a16:creationId xmlns:a16="http://schemas.microsoft.com/office/drawing/2014/main" id="{B99607B4-0EBB-4534-8E0B-796D9E885F20}"/>
                  </a:ext>
                </a:extLst>
              </p:cNvPr>
              <p:cNvPicPr>
                <a:picLocks noChangeAspect="1"/>
              </p:cNvPicPr>
              <p:nvPr/>
            </p:nvPicPr>
            <p:blipFill>
              <a:blip r:embed="rId3"/>
              <a:stretch>
                <a:fillRect/>
              </a:stretch>
            </p:blipFill>
            <p:spPr>
              <a:xfrm>
                <a:off x="5195695" y="1545028"/>
                <a:ext cx="3563028" cy="4655813"/>
              </a:xfrm>
              <a:prstGeom prst="rect">
                <a:avLst/>
              </a:prstGeom>
            </p:spPr>
          </p:pic>
          <p:sp>
            <p:nvSpPr>
              <p:cNvPr id="36" name="Rectangle 35">
                <a:extLst>
                  <a:ext uri="{FF2B5EF4-FFF2-40B4-BE49-F238E27FC236}">
                    <a16:creationId xmlns:a16="http://schemas.microsoft.com/office/drawing/2014/main" id="{B2FE1294-A514-47ED-BDCA-D0F21BD2C99F}"/>
                  </a:ext>
                </a:extLst>
              </p:cNvPr>
              <p:cNvSpPr/>
              <p:nvPr/>
            </p:nvSpPr>
            <p:spPr>
              <a:xfrm>
                <a:off x="5212962" y="5856927"/>
                <a:ext cx="3519412" cy="305718"/>
              </a:xfrm>
              <a:prstGeom prst="rect">
                <a:avLst/>
              </a:prstGeom>
              <a:noFill/>
              <a:ln w="38100">
                <a:solidFill>
                  <a:srgbClr val="FF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8" name="Rectangle 37">
              <a:extLst>
                <a:ext uri="{FF2B5EF4-FFF2-40B4-BE49-F238E27FC236}">
                  <a16:creationId xmlns:a16="http://schemas.microsoft.com/office/drawing/2014/main" id="{5F6A11B7-1747-42DE-85DE-42216610A594}"/>
                </a:ext>
              </a:extLst>
            </p:cNvPr>
            <p:cNvSpPr/>
            <p:nvPr/>
          </p:nvSpPr>
          <p:spPr>
            <a:xfrm>
              <a:off x="5193314" y="6285193"/>
              <a:ext cx="2095574" cy="369332"/>
            </a:xfrm>
            <a:prstGeom prst="rect">
              <a:avLst/>
            </a:prstGeom>
            <a:solidFill>
              <a:srgbClr val="FF8080"/>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Female mean vector</a:t>
              </a:r>
            </a:p>
          </p:txBody>
        </p:sp>
      </p:grpSp>
      <p:sp>
        <p:nvSpPr>
          <p:cNvPr id="6" name="Rectangle: Rounded Corners 5">
            <a:extLst>
              <a:ext uri="{FF2B5EF4-FFF2-40B4-BE49-F238E27FC236}">
                <a16:creationId xmlns:a16="http://schemas.microsoft.com/office/drawing/2014/main" id="{18A120FA-05AB-424D-849E-292057E6E84F}"/>
              </a:ext>
            </a:extLst>
          </p:cNvPr>
          <p:cNvSpPr/>
          <p:nvPr/>
        </p:nvSpPr>
        <p:spPr>
          <a:xfrm>
            <a:off x="3335396" y="4348325"/>
            <a:ext cx="2473204" cy="994786"/>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np.mean(....)</a:t>
            </a:r>
          </a:p>
        </p:txBody>
      </p:sp>
    </p:spTree>
    <p:extLst>
      <p:ext uri="{BB962C8B-B14F-4D97-AF65-F5344CB8AC3E}">
        <p14:creationId xmlns:p14="http://schemas.microsoft.com/office/powerpoint/2010/main" val="143595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Dimensional Data</a:t>
            </a:r>
          </a:p>
        </p:txBody>
      </p:sp>
      <p:pic>
        <p:nvPicPr>
          <p:cNvPr id="52" name="Picture 51">
            <a:extLst>
              <a:ext uri="{FF2B5EF4-FFF2-40B4-BE49-F238E27FC236}">
                <a16:creationId xmlns:a16="http://schemas.microsoft.com/office/drawing/2014/main" id="{2FF4DD5F-9DE1-4BAB-881C-4E2DBC055528}"/>
              </a:ext>
            </a:extLst>
          </p:cNvPr>
          <p:cNvPicPr>
            <a:picLocks/>
          </p:cNvPicPr>
          <p:nvPr/>
        </p:nvPicPr>
        <p:blipFill>
          <a:blip r:embed="rId2"/>
          <a:stretch>
            <a:fillRect/>
          </a:stretch>
        </p:blipFill>
        <p:spPr>
          <a:xfrm>
            <a:off x="38100" y="1645920"/>
            <a:ext cx="4114800" cy="4114800"/>
          </a:xfrm>
          <a:prstGeom prst="rect">
            <a:avLst/>
          </a:prstGeom>
        </p:spPr>
      </p:pic>
      <p:pic>
        <p:nvPicPr>
          <p:cNvPr id="55" name="Picture 54">
            <a:extLst>
              <a:ext uri="{FF2B5EF4-FFF2-40B4-BE49-F238E27FC236}">
                <a16:creationId xmlns:a16="http://schemas.microsoft.com/office/drawing/2014/main" id="{D6915CF9-3F57-4189-B144-64C744666CDF}"/>
              </a:ext>
            </a:extLst>
          </p:cNvPr>
          <p:cNvPicPr>
            <a:picLocks/>
          </p:cNvPicPr>
          <p:nvPr/>
        </p:nvPicPr>
        <p:blipFill>
          <a:blip r:embed="rId3"/>
          <a:stretch>
            <a:fillRect/>
          </a:stretch>
        </p:blipFill>
        <p:spPr>
          <a:xfrm>
            <a:off x="4668520" y="1645920"/>
            <a:ext cx="4114800" cy="4114800"/>
          </a:xfrm>
          <a:prstGeom prst="rect">
            <a:avLst/>
          </a:prstGeom>
        </p:spPr>
      </p:pic>
    </p:spTree>
    <p:extLst>
      <p:ext uri="{BB962C8B-B14F-4D97-AF65-F5344CB8AC3E}">
        <p14:creationId xmlns:p14="http://schemas.microsoft.com/office/powerpoint/2010/main" val="300328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1" id="{92244565-9883-4762-939B-562AC5E29D5A}" vid="{1C8E524B-2811-4BCB-BC9F-26B3967C10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Green_Title</Template>
  <TotalTime>1593</TotalTime>
  <Words>4709</Words>
  <Application>Microsoft Office PowerPoint</Application>
  <PresentationFormat>On-screen Show (4:3)</PresentationFormat>
  <Paragraphs>264</Paragraphs>
  <Slides>31</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Calibri Light</vt:lpstr>
      <vt:lpstr>Cambria Math</vt:lpstr>
      <vt:lpstr>Courier New</vt:lpstr>
      <vt:lpstr>NeueHaas</vt:lpstr>
      <vt:lpstr>Times New Roman</vt:lpstr>
      <vt:lpstr>Wingdings</vt:lpstr>
      <vt:lpstr>Office Theme</vt:lpstr>
      <vt:lpstr>Topic 2: Is the Gaussian probability density function boring?</vt:lpstr>
      <vt:lpstr>Histogram &amp; Bayes Classifier (TWO DIMENSIONS)</vt:lpstr>
      <vt:lpstr>Assignment 2 (unofficial)</vt:lpstr>
      <vt:lpstr>Step-by-step: How can I build 2D Histograms?</vt:lpstr>
      <vt:lpstr>Looking good, Bayesian!</vt:lpstr>
      <vt:lpstr>Histogram &amp; Bayes Classifier (TWO DIMENSIONS)</vt:lpstr>
      <vt:lpstr>Histogram &amp; Bayes Classifier (TWO DIMENSIONS)</vt:lpstr>
      <vt:lpstr>Mean Vectors</vt:lpstr>
      <vt:lpstr>Two Dimensional Data</vt:lpstr>
      <vt:lpstr>Two Dimensional Data</vt:lpstr>
      <vt:lpstr>Two Dimensional Data</vt:lpstr>
      <vt:lpstr>Two Dimensional Gaussian Intuition</vt:lpstr>
      <vt:lpstr>Two Dimensional Gaussian Intuition (more general)</vt:lpstr>
      <vt:lpstr>What does an “outlier” mean?</vt:lpstr>
      <vt:lpstr>Distances are not what they seem to be</vt:lpstr>
      <vt:lpstr>Why bother with the multivariate normal formula?</vt:lpstr>
      <vt:lpstr>How do I specify a 1D point cloud?</vt:lpstr>
      <vt:lpstr>How do I specify a 2D point cloud?</vt:lpstr>
      <vt:lpstr>How do I specify a 2D point cloud?</vt:lpstr>
      <vt:lpstr>Covariance Interpretation Practice</vt:lpstr>
      <vt:lpstr>Correlations between features</vt:lpstr>
      <vt:lpstr>Covariance Matrix: Summary of correlations between features</vt:lpstr>
      <vt:lpstr>Covariance: What does it measure?</vt:lpstr>
      <vt:lpstr>Covariance versus variance</vt:lpstr>
      <vt:lpstr>Covariance formula</vt:lpstr>
      <vt:lpstr>Bayes Classifier (d DIMENSIONS)</vt:lpstr>
      <vt:lpstr>Step-by-step: PDF of the binormal distribution</vt:lpstr>
      <vt:lpstr>Calculation of the PDF of the binormal distribution</vt:lpstr>
      <vt:lpstr>Calculation of the PDF of the multinormal distribution</vt:lpstr>
      <vt:lpstr>Step-by-step: How can I build a 2D Bayesian Classifier?</vt:lpstr>
      <vt:lpstr>Topic 2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2: Is the Gaussian probability density function boring?</dc:title>
  <dc:creator>Shashidhar Sathyanarayana</dc:creator>
  <cp:lastModifiedBy>Instructor</cp:lastModifiedBy>
  <cp:revision>12</cp:revision>
  <dcterms:created xsi:type="dcterms:W3CDTF">2018-04-17T23:57:16Z</dcterms:created>
  <dcterms:modified xsi:type="dcterms:W3CDTF">2020-02-04T01:18:10Z</dcterms:modified>
</cp:coreProperties>
</file>